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29"/>
  </p:notesMasterIdLst>
  <p:sldIdLst>
    <p:sldId id="348" r:id="rId5"/>
    <p:sldId id="368" r:id="rId6"/>
    <p:sldId id="266" r:id="rId7"/>
    <p:sldId id="369" r:id="rId8"/>
    <p:sldId id="571" r:id="rId9"/>
    <p:sldId id="301" r:id="rId10"/>
    <p:sldId id="355" r:id="rId11"/>
    <p:sldId id="604" r:id="rId12"/>
    <p:sldId id="605" r:id="rId13"/>
    <p:sldId id="606" r:id="rId14"/>
    <p:sldId id="293" r:id="rId15"/>
    <p:sldId id="294" r:id="rId16"/>
    <p:sldId id="381" r:id="rId17"/>
    <p:sldId id="382" r:id="rId18"/>
    <p:sldId id="372" r:id="rId19"/>
    <p:sldId id="607" r:id="rId20"/>
    <p:sldId id="608" r:id="rId21"/>
    <p:sldId id="508" r:id="rId22"/>
    <p:sldId id="595" r:id="rId23"/>
    <p:sldId id="609" r:id="rId24"/>
    <p:sldId id="610" r:id="rId25"/>
    <p:sldId id="611" r:id="rId26"/>
    <p:sldId id="386" r:id="rId27"/>
    <p:sldId id="41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04"/>
            <p14:sldId id="605"/>
            <p14:sldId id="606"/>
          </p14:sldIdLst>
        </p14:section>
        <p14:section name="Talk Tasks and CfUs" id="{4C9413DB-D0EA-4B28-BCAD-DF427EF851DC}">
          <p14:sldIdLst>
            <p14:sldId id="293"/>
            <p14:sldId id="294"/>
            <p14:sldId id="381"/>
            <p14:sldId id="382"/>
          </p14:sldIdLst>
        </p14:section>
        <p14:section name="IP/Activity section" id="{7BE6C088-FF53-8841-BAB4-205CA899FCE1}">
          <p14:sldIdLst>
            <p14:sldId id="372"/>
            <p14:sldId id="607"/>
            <p14:sldId id="608"/>
            <p14:sldId id="508"/>
            <p14:sldId id="595"/>
            <p14:sldId id="609"/>
            <p14:sldId id="610"/>
            <p14:sldId id="611"/>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D8C11F-11E0-8845-9DF9-55BA212EB6DF}" v="5" dt="2024-08-15T11:49:41.267"/>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314"/>
    <p:restoredTop sz="65134" autoAdjust="0"/>
  </p:normalViewPr>
  <p:slideViewPr>
    <p:cSldViewPr snapToGrid="0">
      <p:cViewPr varScale="1">
        <p:scale>
          <a:sx n="73" d="100"/>
          <a:sy n="73" d="100"/>
        </p:scale>
        <p:origin x="36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pPr algn="l"/>
            <a:r>
              <a:rPr lang="en-GB" b="0" i="0" dirty="0">
                <a:solidFill>
                  <a:srgbClr val="231F20"/>
                </a:solidFill>
                <a:effectLst/>
                <a:latin typeface="ReithSans"/>
              </a:rPr>
              <a:t>Cracking is the reaction where a longer chain alkane is broken down to form a shorter chain alkane and an alkene. </a:t>
            </a:r>
          </a:p>
          <a:p>
            <a:pPr algn="l"/>
            <a:r>
              <a:rPr lang="en-GB" b="0" i="0" dirty="0">
                <a:solidFill>
                  <a:srgbClr val="231F20"/>
                </a:solidFill>
                <a:effectLst/>
                <a:latin typeface="ReithSans"/>
              </a:rPr>
              <a:t>There are different methods that can be used for cracking:</a:t>
            </a:r>
          </a:p>
          <a:p>
            <a:pPr algn="l">
              <a:buFont typeface="Arial" panose="020B0604020202020204" pitchFamily="34" charset="0"/>
              <a:buChar char="•"/>
            </a:pPr>
            <a:r>
              <a:rPr lang="en-GB" b="0" i="0" dirty="0">
                <a:solidFill>
                  <a:srgbClr val="231F20"/>
                </a:solidFill>
                <a:effectLst/>
                <a:latin typeface="ReithSans"/>
              </a:rPr>
              <a:t>catalytic cracking uses a temperature of approximately 550 °C and a catalyst called a a zeolite. This contains a mixture of aluminium oxide and silicon oxide, both of which work to speed up the reaction, which is why the reaction can take place at a lower temperature than…</a:t>
            </a:r>
          </a:p>
          <a:p>
            <a:pPr algn="l">
              <a:buFont typeface="Arial" panose="020B0604020202020204" pitchFamily="34" charset="0"/>
              <a:buChar char="•"/>
            </a:pPr>
            <a:r>
              <a:rPr lang="en-GB" b="0" i="0" dirty="0">
                <a:solidFill>
                  <a:srgbClr val="231F20"/>
                </a:solidFill>
                <a:effectLst/>
                <a:latin typeface="ReithSans"/>
              </a:rPr>
              <a:t>steam cracking, which uses a higher temperature of approximately 850 °C and no catalyst</a:t>
            </a:r>
          </a:p>
          <a:p>
            <a:endParaRPr lang="en-GB" b="0" dirty="0"/>
          </a:p>
          <a:p>
            <a:endParaRPr lang="en-GB" b="0" dirty="0"/>
          </a:p>
          <a:p>
            <a:r>
              <a:rPr lang="en-GB" b="0" dirty="0"/>
              <a:t>Image </a:t>
            </a:r>
            <a:r>
              <a:rPr lang="en-GB" b="0"/>
              <a:t>from pixabay</a:t>
            </a:r>
            <a:br>
              <a:rPr lang="en-GB" b="0" dirty="0"/>
            </a:br>
            <a:endParaRPr lang="en-GB"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22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This talk task is designed to ensure that students are clear on the properties of the different fractions, drawing out if they understand the difference between high and low volatility and viscosity.</a:t>
            </a:r>
          </a:p>
          <a:p>
            <a:r>
              <a:rPr lang="en-GB" b="0" dirty="0"/>
              <a:t>Blue: incorrect - this is a common misconception with the test for a C=C double bond and the test for carbon dioxide</a:t>
            </a:r>
          </a:p>
          <a:p>
            <a:r>
              <a:rPr lang="en-GB" b="0" dirty="0"/>
              <a:t>Yellow: incorrect</a:t>
            </a:r>
          </a:p>
          <a:p>
            <a:r>
              <a:rPr lang="en-GB" b="0" dirty="0"/>
              <a:t>Green: correct</a:t>
            </a:r>
          </a:p>
          <a:p>
            <a:r>
              <a:rPr lang="en-GB" b="0" dirty="0"/>
              <a:t>Pink: correct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guidance:</a:t>
            </a:r>
          </a:p>
          <a:p>
            <a:r>
              <a:rPr lang="en-GB" b="0" dirty="0"/>
              <a:t>Fractional distillation is a physical process as it uses the different boiling points to separate the mixture of crude oil, but no new substances are made so it is not a chemical reaction. </a:t>
            </a:r>
          </a:p>
          <a:p>
            <a:r>
              <a:rPr lang="en-GB" b="0" dirty="0"/>
              <a:t>Cracking is a chemical reaction because a new substance is made.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445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6233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3015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6153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Define a hydrocarbon.</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Suggest why it is dangerous to keep a car running in a closed garage.</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 molecule that contains carbon and hydrogen atoms only. </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The air supply will become limited, so incomplete combustion will take place, producing carbon monoxide which is toxic.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supply and demand. If students answer C, they have confused the function of fractional distillation and cracking. </a:t>
            </a:r>
            <a:r>
              <a:rPr lang="en-GB" b="0" i="1" dirty="0"/>
              <a:t>To fix it, review what happens in both fractional distillation and cracking and show students how they are linked.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correctly calculated the number of carbons in the alkene but not the hydrogens, possibly trying to use the general formula for alkanes. If students answer C, they have added the numbers rather than subtracting. </a:t>
            </a:r>
            <a:r>
              <a:rPr lang="en-GB" b="0" i="1" dirty="0"/>
              <a:t>To fix it, give students further practice identifying the formulae of products of cracking.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have confused alkanes and alkenes. </a:t>
            </a:r>
            <a:r>
              <a:rPr lang="en-GB" i="1" dirty="0"/>
              <a:t>To fix it, review the general formulae for alkanes and alkenes.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30</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122</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51</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baseline="-25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lesson students will build on their understanding of hydrocarbons as fuels to look at how the issue of supply and demand of fuels is met using cracking. They will also be introduced to the other product of cracking which is alkenes. In this lesson, there is a brief overview of alkenes, including the difference in saturation, but most of the content for alkenes is chemistry only, which is covered in the next lesson.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0" kern="1200" dirty="0">
                <a:solidFill>
                  <a:schemeClr val="tx1"/>
                </a:solidFill>
                <a:effectLst/>
                <a:latin typeface="+mn-lt"/>
                <a:ea typeface="+mn-ea"/>
                <a:cs typeface="+mn-cs"/>
              </a:rPr>
              <a:t>Shorter hydrocarbons are very useful as fuels. </a:t>
            </a:r>
          </a:p>
          <a:p>
            <a:r>
              <a:rPr lang="en-GB" sz="1200" b="0" i="1" kern="1200" dirty="0">
                <a:solidFill>
                  <a:schemeClr val="tx1"/>
                </a:solidFill>
                <a:effectLst/>
                <a:latin typeface="+mn-lt"/>
                <a:ea typeface="+mn-ea"/>
                <a:cs typeface="+mn-cs"/>
              </a:rPr>
              <a:t>How might we be able to get short hydrocarbons from longer hydrocarbons?</a:t>
            </a:r>
          </a:p>
          <a:p>
            <a:r>
              <a:rPr lang="en-GB" sz="1200" b="0" i="1" kern="1200" dirty="0">
                <a:solidFill>
                  <a:schemeClr val="tx1"/>
                </a:solidFill>
                <a:effectLst/>
                <a:latin typeface="+mn-lt"/>
                <a:ea typeface="+mn-ea"/>
                <a:cs typeface="+mn-cs"/>
              </a:rPr>
              <a:t>Would this be a physical change or a chemical reaction?</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C5.1.5 Lesson Objectives:</a:t>
            </a:r>
          </a:p>
          <a:p>
            <a:r>
              <a:rPr lang="en-US" sz="1800" dirty="0">
                <a:latin typeface="Century Gothic" panose="020B0502020202020204" pitchFamily="34" charset="0"/>
              </a:rPr>
              <a:t>Critical: Determine the formulae of compounds produced from cracking</a:t>
            </a:r>
          </a:p>
          <a:p>
            <a:r>
              <a:rPr lang="en-US" sz="1800" dirty="0">
                <a:latin typeface="Century Gothic" panose="020B0502020202020204" pitchFamily="34" charset="0"/>
              </a:rPr>
              <a:t>Core: Explain why cracking is useful</a:t>
            </a:r>
          </a:p>
          <a:p>
            <a:r>
              <a:rPr lang="en-US" sz="1800">
                <a:latin typeface="Century Gothic" panose="020B0502020202020204" pitchFamily="34" charset="0"/>
              </a:rPr>
              <a:t>Critical: Explain </a:t>
            </a:r>
            <a:r>
              <a:rPr lang="en-US" sz="1800" dirty="0">
                <a:latin typeface="Century Gothic" panose="020B0502020202020204" pitchFamily="34" charset="0"/>
              </a:rPr>
              <a:t>how bromine water can be used to distinguish between alkanes and alkenes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reactants and products. If students answer C, they have the misconception that a substance reacts with air when it burns. </a:t>
            </a:r>
            <a:r>
              <a:rPr lang="en-GB" b="0" i="1" dirty="0"/>
              <a:t>To fix it, review what happens in a combustion reaction and review the general equation for combustion of alkanes.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are not clear on why carbon dioxide production is a disadvantage. If students answer C, they have the misconception that we burn hydrocarbons to get water, rather than to release energy, which is a surprisingly common misconception based on the word equation. </a:t>
            </a:r>
            <a:r>
              <a:rPr lang="en-GB" b="0" i="1" dirty="0"/>
              <a:t>To fix it, review the advantages and disadvantages of burning hydrocarbons.</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not recognised the correct limiting reactant. If students answer C, they have assumed that there need to be equal amounts for the reaction to fully take place. </a:t>
            </a:r>
            <a:r>
              <a:rPr lang="en-GB" i="1" dirty="0"/>
              <a:t>To fix it, it can be useful to show students with a quantitative example with oxygen as the limiting reactant. </a:t>
            </a: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r>
              <a:rPr lang="en-GB" sz="1800" b="0" i="0" u="none" strike="noStrike" dirty="0">
                <a:solidFill>
                  <a:srgbClr val="000000"/>
                </a:solidFill>
                <a:effectLst/>
                <a:latin typeface="Century Gothic" panose="020B0502020202020204" pitchFamily="34" charset="0"/>
              </a:rPr>
              <a:t>In the last lesson, we looked at how hydrocarbons (like the alkanes) can be used as fuel through combustion reactions which release a lot of energy. </a:t>
            </a:r>
          </a:p>
          <a:p>
            <a:r>
              <a:rPr lang="en-GB" sz="1800" b="0" i="0" u="none" strike="noStrike" dirty="0">
                <a:solidFill>
                  <a:srgbClr val="000000"/>
                </a:solidFill>
                <a:effectLst/>
                <a:latin typeface="Century Gothic" panose="020B0502020202020204" pitchFamily="34" charset="0"/>
              </a:rPr>
              <a:t>There is huge demand for smaller hydrocarbon molecules as they are more flammable than the larger molecules so are useful as domestic fuels for heating and cooking and for petrol. When crude oil is separated by fractional distillation, we get these different fractions, but some are more in demand than others. </a:t>
            </a:r>
            <a:r>
              <a:rPr lang="en-GB" sz="1800" b="0" i="0" dirty="0">
                <a:solidFill>
                  <a:srgbClr val="231F20"/>
                </a:solidFill>
                <a:effectLst/>
                <a:latin typeface="ReithSans"/>
              </a:rPr>
              <a:t>The supply is how much of a fraction an oil refinery produces. The demand is how much of a fraction customers want to buy. Very often, fractional distillation produces more of the larger hydrocarbons than can be sold, and less of the smaller hydrocarbons than customers want, so supply outweighs demand.</a:t>
            </a:r>
          </a:p>
          <a:p>
            <a:endParaRPr lang="en-GB" sz="1800" b="0" i="0" u="none" strike="noStrike" dirty="0">
              <a:solidFill>
                <a:srgbClr val="000000"/>
              </a:solidFill>
              <a:effectLst/>
              <a:latin typeface="Century Gothic" panose="020B0502020202020204" pitchFamily="34" charset="0"/>
            </a:endParaRPr>
          </a:p>
          <a:p>
            <a:r>
              <a:rPr lang="en-GB" sz="1800" b="0" i="0" u="none" strike="noStrike" dirty="0">
                <a:solidFill>
                  <a:srgbClr val="000000"/>
                </a:solidFill>
                <a:effectLst/>
                <a:latin typeface="Century Gothic" panose="020B0502020202020204" pitchFamily="34" charset="0"/>
              </a:rPr>
              <a:t>Larger molecules can be broken down using a chemical reaction to produce smaller, more useful molecules.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b="0" i="0" u="none" strike="noStrike" dirty="0">
                <a:solidFill>
                  <a:srgbClr val="000000"/>
                </a:solidFill>
                <a:effectLst/>
                <a:latin typeface="Century Gothic" panose="020B0502020202020204" pitchFamily="34" charset="0"/>
              </a:rPr>
              <a:t>This type of reaction is called cracking. </a:t>
            </a:r>
            <a:r>
              <a:rPr lang="en-GB" sz="1800" b="0" i="0" dirty="0">
                <a:solidFill>
                  <a:srgbClr val="231F20"/>
                </a:solidFill>
                <a:effectLst/>
                <a:latin typeface="ReithSans"/>
              </a:rPr>
              <a:t>Since cracking converts larger hydrocarbons into smaller hydrocarbons, the supply of these small molecules is increased. This also means that supply of the larger molecules is decreases, so supply and demand of all hydrocarbons can be more closely matched. </a:t>
            </a:r>
          </a:p>
          <a:p>
            <a:endParaRPr lang="en-GB" sz="1800" b="0" i="0" u="none" strike="noStrike" dirty="0">
              <a:solidFill>
                <a:srgbClr val="000000"/>
              </a:solidFill>
              <a:effectLst/>
              <a:latin typeface="Century Gothic" panose="020B0502020202020204" pitchFamily="34" charset="0"/>
            </a:endParaRPr>
          </a:p>
          <a:p>
            <a:r>
              <a:rPr lang="en-GB" sz="1800" b="0" i="0" u="none" strike="noStrike" dirty="0">
                <a:solidFill>
                  <a:srgbClr val="000000"/>
                </a:solidFill>
                <a:effectLst/>
                <a:latin typeface="Century Gothic" panose="020B0502020202020204" pitchFamily="34" charset="0"/>
              </a:rPr>
              <a:t>During cracking, a long alkane is broken down to form a shorter alkane and another product called an alkene. Alkenes are members of another homologous series (a family of compounds with the same functional group). </a:t>
            </a:r>
          </a:p>
          <a:p>
            <a:r>
              <a:rPr lang="en-GB" sz="1800" b="0" i="0" u="none" strike="noStrike" dirty="0">
                <a:solidFill>
                  <a:srgbClr val="000000"/>
                </a:solidFill>
                <a:effectLst/>
                <a:latin typeface="Century Gothic" panose="020B0502020202020204" pitchFamily="34" charset="0"/>
              </a:rPr>
              <a:t>For example, hexane can be broken down to form butane and an alkene called ethene. </a:t>
            </a:r>
          </a:p>
          <a:p>
            <a:r>
              <a:rPr lang="en-GB" sz="1800" b="1" i="0" u="none" strike="noStrike" dirty="0">
                <a:solidFill>
                  <a:srgbClr val="000000"/>
                </a:solidFill>
                <a:effectLst/>
                <a:latin typeface="Century Gothic" panose="020B0502020202020204" pitchFamily="34" charset="0"/>
              </a:rPr>
              <a:t>Animate hexane and butane. </a:t>
            </a:r>
          </a:p>
          <a:p>
            <a:r>
              <a:rPr lang="en-GB" sz="1800" b="0" i="0" u="none" strike="noStrike" dirty="0">
                <a:solidFill>
                  <a:srgbClr val="000000"/>
                </a:solidFill>
                <a:effectLst/>
                <a:latin typeface="Century Gothic" panose="020B0502020202020204" pitchFamily="34" charset="0"/>
              </a:rPr>
              <a:t>Remember in a chemical reaction that atoms cannot be created or destroyed. We can use this to determine the chemical formula of ethene. </a:t>
            </a:r>
          </a:p>
          <a:p>
            <a:r>
              <a:rPr lang="en-GB" sz="1800" b="0" i="1" u="none" strike="noStrike" dirty="0">
                <a:solidFill>
                  <a:srgbClr val="000000"/>
                </a:solidFill>
                <a:effectLst/>
                <a:latin typeface="Century Gothic" panose="020B0502020202020204" pitchFamily="34" charset="0"/>
              </a:rPr>
              <a:t>How many carbons are in hexane?</a:t>
            </a:r>
          </a:p>
          <a:p>
            <a:r>
              <a:rPr lang="en-GB" sz="1800" b="1" i="1" u="none" strike="noStrike" dirty="0">
                <a:solidFill>
                  <a:srgbClr val="000000"/>
                </a:solidFill>
                <a:effectLst/>
                <a:latin typeface="Century Gothic" panose="020B0502020202020204" pitchFamily="34" charset="0"/>
              </a:rPr>
              <a:t>6</a:t>
            </a:r>
          </a:p>
          <a:p>
            <a:r>
              <a:rPr lang="en-GB" sz="1800" b="0" i="1" u="none" strike="noStrike" dirty="0">
                <a:solidFill>
                  <a:srgbClr val="000000"/>
                </a:solidFill>
                <a:effectLst/>
                <a:latin typeface="Century Gothic" panose="020B0502020202020204" pitchFamily="34" charset="0"/>
              </a:rPr>
              <a:t>How many carbons are in butane?</a:t>
            </a:r>
          </a:p>
          <a:p>
            <a:r>
              <a:rPr lang="en-GB" sz="1800" b="1" i="1" u="none" strike="noStrike" dirty="0">
                <a:solidFill>
                  <a:srgbClr val="000000"/>
                </a:solidFill>
                <a:effectLst/>
                <a:latin typeface="Century Gothic" panose="020B0502020202020204" pitchFamily="34" charset="0"/>
              </a:rPr>
              <a:t>4</a:t>
            </a:r>
          </a:p>
          <a:p>
            <a:r>
              <a:rPr lang="en-GB" sz="1800" b="0" i="1" u="none" strike="noStrike" dirty="0">
                <a:solidFill>
                  <a:srgbClr val="000000"/>
                </a:solidFill>
                <a:effectLst/>
                <a:latin typeface="Century Gothic" panose="020B0502020202020204" pitchFamily="34" charset="0"/>
              </a:rPr>
              <a:t>Therefore how many carbons must be in ethene?</a:t>
            </a:r>
          </a:p>
          <a:p>
            <a:r>
              <a:rPr lang="en-GB" sz="1800" b="1" i="1" u="none" strike="noStrike" dirty="0">
                <a:solidFill>
                  <a:srgbClr val="000000"/>
                </a:solidFill>
                <a:effectLst/>
                <a:latin typeface="Century Gothic" panose="020B0502020202020204" pitchFamily="34" charset="0"/>
              </a:rPr>
              <a:t>2</a:t>
            </a:r>
          </a:p>
          <a:p>
            <a:r>
              <a:rPr lang="en-GB" sz="1800" b="0" i="1" u="none" strike="noStrike" dirty="0">
                <a:solidFill>
                  <a:srgbClr val="000000"/>
                </a:solidFill>
                <a:effectLst/>
                <a:latin typeface="Century Gothic" panose="020B0502020202020204" pitchFamily="34" charset="0"/>
              </a:rPr>
              <a:t>How many hydrogens are in hexane?</a:t>
            </a:r>
          </a:p>
          <a:p>
            <a:r>
              <a:rPr lang="en-GB" sz="1800" b="1" i="1" u="none" strike="noStrike" dirty="0">
                <a:solidFill>
                  <a:srgbClr val="000000"/>
                </a:solidFill>
                <a:effectLst/>
                <a:latin typeface="Century Gothic" panose="020B0502020202020204" pitchFamily="34" charset="0"/>
              </a:rPr>
              <a:t>14</a:t>
            </a:r>
          </a:p>
          <a:p>
            <a:r>
              <a:rPr lang="en-GB" sz="1800" b="0" i="1" u="none" strike="noStrike" dirty="0">
                <a:solidFill>
                  <a:srgbClr val="000000"/>
                </a:solidFill>
                <a:effectLst/>
                <a:latin typeface="Century Gothic" panose="020B0502020202020204" pitchFamily="34" charset="0"/>
              </a:rPr>
              <a:t>How many hydrogens are in butane?</a:t>
            </a:r>
          </a:p>
          <a:p>
            <a:r>
              <a:rPr lang="en-GB" sz="1800" b="1" i="1" u="none" strike="noStrike" dirty="0">
                <a:solidFill>
                  <a:srgbClr val="000000"/>
                </a:solidFill>
                <a:effectLst/>
                <a:latin typeface="Century Gothic" panose="020B0502020202020204" pitchFamily="34" charset="0"/>
              </a:rPr>
              <a:t>10</a:t>
            </a:r>
          </a:p>
          <a:p>
            <a:r>
              <a:rPr lang="en-GB" sz="1800" b="0" i="1" u="none" strike="noStrike" dirty="0">
                <a:solidFill>
                  <a:srgbClr val="000000"/>
                </a:solidFill>
                <a:effectLst/>
                <a:latin typeface="Century Gothic" panose="020B0502020202020204" pitchFamily="34" charset="0"/>
              </a:rPr>
              <a:t>Therefore how many hydrogens must be in ethene?</a:t>
            </a:r>
          </a:p>
          <a:p>
            <a:r>
              <a:rPr lang="en-GB" sz="1800" b="1" i="1" u="none" strike="noStrike" dirty="0">
                <a:solidFill>
                  <a:srgbClr val="000000"/>
                </a:solidFill>
                <a:effectLst/>
                <a:latin typeface="Century Gothic" panose="020B0502020202020204" pitchFamily="34" charset="0"/>
              </a:rPr>
              <a:t>4</a:t>
            </a:r>
          </a:p>
          <a:p>
            <a:r>
              <a:rPr lang="en-GB" sz="1800" b="0" i="0" u="none" strike="noStrike" dirty="0">
                <a:solidFill>
                  <a:srgbClr val="000000"/>
                </a:solidFill>
                <a:effectLst/>
                <a:latin typeface="Century Gothic" panose="020B0502020202020204" pitchFamily="34" charset="0"/>
              </a:rPr>
              <a:t>This means that ethene has the chemical formula C</a:t>
            </a:r>
            <a:r>
              <a:rPr lang="en-GB" sz="1800" b="0" i="0" u="none" strike="noStrike" baseline="-25000" dirty="0">
                <a:solidFill>
                  <a:srgbClr val="000000"/>
                </a:solidFill>
                <a:effectLst/>
                <a:latin typeface="Century Gothic" panose="020B0502020202020204" pitchFamily="34" charset="0"/>
              </a:rPr>
              <a:t>2</a:t>
            </a:r>
            <a:r>
              <a:rPr lang="en-GB" sz="1800" b="0" i="0" u="none" strike="noStrike" dirty="0">
                <a:solidFill>
                  <a:srgbClr val="000000"/>
                </a:solidFill>
                <a:effectLst/>
                <a:latin typeface="Century Gothic" panose="020B0502020202020204" pitchFamily="34" charset="0"/>
              </a:rPr>
              <a:t>H</a:t>
            </a:r>
            <a:r>
              <a:rPr lang="en-GB" sz="1800" b="0" i="0" u="none" strike="noStrike" baseline="-25000" dirty="0">
                <a:solidFill>
                  <a:srgbClr val="000000"/>
                </a:solidFill>
                <a:effectLst/>
                <a:latin typeface="Century Gothic" panose="020B0502020202020204" pitchFamily="34" charset="0"/>
              </a:rPr>
              <a:t>4</a:t>
            </a:r>
            <a:r>
              <a:rPr lang="en-GB" sz="1800" b="0" i="0" u="none" strike="noStrike" dirty="0">
                <a:solidFill>
                  <a:srgbClr val="000000"/>
                </a:solidFill>
                <a:effectLst/>
                <a:latin typeface="Century Gothic" panose="020B0502020202020204" pitchFamily="34" charset="0"/>
              </a:rPr>
              <a:t>. </a:t>
            </a:r>
          </a:p>
          <a:p>
            <a:r>
              <a:rPr lang="en-GB" sz="1800" b="0" i="0" u="none" strike="noStrike" dirty="0">
                <a:solidFill>
                  <a:srgbClr val="000000"/>
                </a:solidFill>
                <a:effectLst/>
                <a:latin typeface="Century Gothic" panose="020B0502020202020204" pitchFamily="34" charset="0"/>
              </a:rPr>
              <a:t>As with the alkanes, where the prefix eth- means two carbons, the same is true here. But this time, we have an alkene rather than an alkane, so it ends ethene rather than ethane. </a:t>
            </a:r>
          </a:p>
          <a:p>
            <a:r>
              <a:rPr lang="en-GB" sz="1800" b="0" i="0" u="none" strike="noStrike" dirty="0">
                <a:solidFill>
                  <a:srgbClr val="000000"/>
                </a:solidFill>
                <a:effectLst/>
                <a:latin typeface="Century Gothic" panose="020B0502020202020204" pitchFamily="34" charset="0"/>
              </a:rPr>
              <a:t>So how can it have the formula C</a:t>
            </a:r>
            <a:r>
              <a:rPr lang="en-GB" sz="1800" b="0" i="0" u="none" strike="noStrike" baseline="-25000" dirty="0">
                <a:solidFill>
                  <a:srgbClr val="000000"/>
                </a:solidFill>
                <a:effectLst/>
                <a:latin typeface="Century Gothic" panose="020B0502020202020204" pitchFamily="34" charset="0"/>
              </a:rPr>
              <a:t>2</a:t>
            </a:r>
            <a:r>
              <a:rPr lang="en-GB" sz="1800" b="0" i="0" u="none" strike="noStrike" dirty="0">
                <a:solidFill>
                  <a:srgbClr val="000000"/>
                </a:solidFill>
                <a:effectLst/>
                <a:latin typeface="Century Gothic" panose="020B0502020202020204" pitchFamily="34" charset="0"/>
              </a:rPr>
              <a:t>H</a:t>
            </a:r>
            <a:r>
              <a:rPr lang="en-GB" sz="1800" b="0" i="0" u="none" strike="noStrike" baseline="-25000" dirty="0">
                <a:solidFill>
                  <a:srgbClr val="000000"/>
                </a:solidFill>
                <a:effectLst/>
                <a:latin typeface="Century Gothic" panose="020B0502020202020204" pitchFamily="34" charset="0"/>
              </a:rPr>
              <a:t>4</a:t>
            </a:r>
            <a:r>
              <a:rPr lang="en-GB" sz="1800" b="0" i="0" u="none" strike="noStrike" dirty="0">
                <a:solidFill>
                  <a:srgbClr val="000000"/>
                </a:solidFill>
                <a:effectLst/>
                <a:latin typeface="Century Gothic" panose="020B0502020202020204" pitchFamily="34" charset="0"/>
              </a:rPr>
              <a:t> while still having full outer electron shells?</a:t>
            </a:r>
          </a:p>
          <a:p>
            <a:r>
              <a:rPr lang="en-GB" sz="1800" b="0" i="0" u="none" strike="noStrike" dirty="0">
                <a:solidFill>
                  <a:srgbClr val="000000"/>
                </a:solidFill>
                <a:effectLst/>
                <a:latin typeface="Century Gothic" panose="020B0502020202020204" pitchFamily="34" charset="0"/>
              </a:rPr>
              <a:t>There is a double bond between the carbon atoms. This double bond is the functional group of the alkenes, so all alkenes have a carbon-carbon double bond. </a:t>
            </a:r>
          </a:p>
          <a:p>
            <a:endParaRPr lang="en-GB" sz="1800" b="0" i="0" u="none" strike="noStrike" dirty="0">
              <a:solidFill>
                <a:srgbClr val="000000"/>
              </a:solidFill>
              <a:effectLst/>
              <a:latin typeface="Century Gothic" panose="020B0502020202020204" pitchFamily="34" charset="0"/>
            </a:endParaRPr>
          </a:p>
          <a:p>
            <a:r>
              <a:rPr lang="en-GB" sz="1800" b="0" i="1" u="none" strike="noStrike" dirty="0">
                <a:solidFill>
                  <a:srgbClr val="000000"/>
                </a:solidFill>
                <a:effectLst/>
                <a:latin typeface="Century Gothic" panose="020B0502020202020204" pitchFamily="34" charset="0"/>
              </a:rPr>
              <a:t>What is the general formula for the alkanes?</a:t>
            </a:r>
          </a:p>
          <a:p>
            <a:r>
              <a:rPr lang="en-GB" sz="1800" b="1" i="1" u="none" strike="noStrike" dirty="0">
                <a:solidFill>
                  <a:srgbClr val="000000"/>
                </a:solidFill>
                <a:effectLst/>
                <a:latin typeface="Century Gothic" panose="020B0502020202020204" pitchFamily="34" charset="0"/>
              </a:rPr>
              <a:t>C</a:t>
            </a:r>
            <a:r>
              <a:rPr lang="en-GB" sz="1800" b="1" i="1" u="none" strike="noStrike" baseline="-25000" dirty="0">
                <a:solidFill>
                  <a:srgbClr val="000000"/>
                </a:solidFill>
                <a:effectLst/>
                <a:latin typeface="Century Gothic" panose="020B0502020202020204" pitchFamily="34" charset="0"/>
              </a:rPr>
              <a:t>n</a:t>
            </a:r>
            <a:r>
              <a:rPr lang="en-GB" sz="1800" b="1" i="1" u="none" strike="noStrike" dirty="0">
                <a:solidFill>
                  <a:srgbClr val="000000"/>
                </a:solidFill>
                <a:effectLst/>
                <a:latin typeface="Century Gothic" panose="020B0502020202020204" pitchFamily="34" charset="0"/>
              </a:rPr>
              <a:t>H2</a:t>
            </a:r>
            <a:r>
              <a:rPr lang="en-GB" sz="1800" b="1" i="1" u="none" strike="noStrike" baseline="-25000" dirty="0">
                <a:solidFill>
                  <a:srgbClr val="000000"/>
                </a:solidFill>
                <a:effectLst/>
                <a:latin typeface="Century Gothic" panose="020B0502020202020204" pitchFamily="34" charset="0"/>
              </a:rPr>
              <a:t>n+2</a:t>
            </a:r>
          </a:p>
          <a:p>
            <a:r>
              <a:rPr lang="en-GB" sz="1800" b="0" i="1" u="none" strike="noStrike" dirty="0">
                <a:solidFill>
                  <a:srgbClr val="000000"/>
                </a:solidFill>
                <a:effectLst/>
                <a:latin typeface="Century Gothic" panose="020B0502020202020204" pitchFamily="34" charset="0"/>
              </a:rPr>
              <a:t>Using the formula of ethene, can you suggest what the general formula of the alkenes is?</a:t>
            </a:r>
          </a:p>
          <a:p>
            <a:r>
              <a:rPr lang="en-GB" sz="1800" b="1" i="1" u="none" strike="noStrike" dirty="0">
                <a:solidFill>
                  <a:srgbClr val="000000"/>
                </a:solidFill>
                <a:effectLst/>
                <a:latin typeface="Century Gothic" panose="020B0502020202020204" pitchFamily="34" charset="0"/>
              </a:rPr>
              <a:t>C</a:t>
            </a:r>
            <a:r>
              <a:rPr lang="en-GB" sz="1800" b="1" i="1" u="none" strike="noStrike" baseline="-25000" dirty="0">
                <a:solidFill>
                  <a:srgbClr val="000000"/>
                </a:solidFill>
                <a:effectLst/>
                <a:latin typeface="Century Gothic" panose="020B0502020202020204" pitchFamily="34" charset="0"/>
              </a:rPr>
              <a:t>n</a:t>
            </a:r>
            <a:r>
              <a:rPr lang="en-GB" sz="1800" b="1" i="1" u="none" strike="noStrike" dirty="0">
                <a:solidFill>
                  <a:srgbClr val="000000"/>
                </a:solidFill>
                <a:effectLst/>
                <a:latin typeface="Century Gothic" panose="020B0502020202020204" pitchFamily="34" charset="0"/>
              </a:rPr>
              <a:t>H</a:t>
            </a:r>
            <a:r>
              <a:rPr lang="en-GB" sz="1800" b="1" i="1" u="none" strike="noStrike" baseline="-25000" dirty="0">
                <a:solidFill>
                  <a:srgbClr val="000000"/>
                </a:solidFill>
                <a:effectLst/>
                <a:latin typeface="Century Gothic" panose="020B0502020202020204" pitchFamily="34" charset="0"/>
              </a:rPr>
              <a:t>2n</a:t>
            </a:r>
            <a:r>
              <a:rPr lang="en-GB" sz="1800" b="1" i="1" u="none" strike="noStrike" dirty="0">
                <a:solidFill>
                  <a:srgbClr val="000000"/>
                </a:solidFill>
                <a:effectLst/>
                <a:latin typeface="Century Gothic" panose="020B0502020202020204" pitchFamily="34" charset="0"/>
              </a:rPr>
              <a:t>.</a:t>
            </a:r>
            <a:endParaRPr lang="en-GB" b="1" i="1"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2998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r>
              <a:rPr lang="en-GB" dirty="0"/>
              <a:t>So cracking is important because it helps to match supply for smaller fractions with demand. The alkene product of cracking is also useful as they are used as feedstocks in the petrochemical industry, which means they can be used in the production of many other chemicals, including things like plastics, which we will look at later in this unit. </a:t>
            </a:r>
          </a:p>
          <a:p>
            <a:r>
              <a:rPr lang="en-GB" sz="1200" b="0" i="0" u="none" strike="noStrike" dirty="0">
                <a:solidFill>
                  <a:srgbClr val="000000"/>
                </a:solidFill>
                <a:effectLst/>
                <a:latin typeface="Century Gothic" panose="020B0502020202020204" pitchFamily="34" charset="0"/>
              </a:rPr>
              <a:t>So how can we tell the difference between alkanes and alkenes in the products of a cracking reaction?</a:t>
            </a:r>
          </a:p>
          <a:p>
            <a:r>
              <a:rPr lang="en-GB" sz="1200" b="0" i="0" u="none" strike="noStrike" dirty="0">
                <a:solidFill>
                  <a:srgbClr val="000000"/>
                </a:solidFill>
                <a:effectLst/>
                <a:latin typeface="Century Gothic" panose="020B0502020202020204" pitchFamily="34" charset="0"/>
              </a:rPr>
              <a:t>Alkanes have all single bonds between the carbon atoms, so they can be described as saturated, because no more bonds can be made. </a:t>
            </a:r>
          </a:p>
          <a:p>
            <a:r>
              <a:rPr lang="en-GB" sz="1200" b="0" i="0" u="none" strike="noStrike" dirty="0">
                <a:solidFill>
                  <a:srgbClr val="000000"/>
                </a:solidFill>
                <a:effectLst/>
                <a:latin typeface="Century Gothic" panose="020B0502020202020204" pitchFamily="34" charset="0"/>
              </a:rPr>
              <a:t>Alkenes however have a double bond between carbon atoms, so they are unsaturated. The double bond can be broken and more bonds can be made. </a:t>
            </a:r>
          </a:p>
          <a:p>
            <a:r>
              <a:rPr lang="en-GB" sz="1200" b="0" i="0" u="none" strike="noStrike" dirty="0">
                <a:solidFill>
                  <a:srgbClr val="000000"/>
                </a:solidFill>
                <a:effectLst/>
                <a:latin typeface="Century Gothic" panose="020B0502020202020204" pitchFamily="34" charset="0"/>
              </a:rPr>
              <a:t>An easy way to remember the difference is that alkene has two ‘E’s so two bonds.</a:t>
            </a:r>
          </a:p>
          <a:p>
            <a:r>
              <a:rPr lang="en-GB" sz="1200" b="0" i="0" u="none" strike="noStrike" dirty="0">
                <a:solidFill>
                  <a:srgbClr val="000000"/>
                </a:solidFill>
                <a:effectLst/>
                <a:latin typeface="Century Gothic" panose="020B0502020202020204" pitchFamily="34" charset="0"/>
              </a:rPr>
              <a:t>We can use bromine water to tell the difference between alkanes and alkenes. </a:t>
            </a:r>
          </a:p>
          <a:p>
            <a:r>
              <a:rPr lang="en-GB" sz="1200" b="0" i="0" u="none" strike="noStrike" dirty="0">
                <a:solidFill>
                  <a:srgbClr val="000000"/>
                </a:solidFill>
                <a:effectLst/>
                <a:latin typeface="Century Gothic" panose="020B0502020202020204" pitchFamily="34" charset="0"/>
              </a:rPr>
              <a:t>Bromine water is orange.</a:t>
            </a:r>
          </a:p>
          <a:p>
            <a:r>
              <a:rPr lang="en-GB" sz="1200" b="0" i="0" u="none" strike="noStrike" dirty="0">
                <a:solidFill>
                  <a:srgbClr val="000000"/>
                </a:solidFill>
                <a:effectLst/>
                <a:latin typeface="Century Gothic" panose="020B0502020202020204" pitchFamily="34" charset="0"/>
              </a:rPr>
              <a:t>When bromine water is added to an alkane, the alkane cannot react with it as it is saturated so it cannot make bonds with the bromine atoms. This means that the bromine stays orange. </a:t>
            </a:r>
          </a:p>
          <a:p>
            <a:r>
              <a:rPr lang="en-GB" sz="1200" b="0" i="0" u="none" strike="noStrike" dirty="0">
                <a:solidFill>
                  <a:srgbClr val="000000"/>
                </a:solidFill>
                <a:effectLst/>
                <a:latin typeface="Century Gothic" panose="020B0502020202020204" pitchFamily="34" charset="0"/>
              </a:rPr>
              <a:t>When bromine water is added to an alkene, the double bond is broken as the bromine reacts with the alkene, forming a new compound. This makes the bromine turn colourless. </a:t>
            </a:r>
          </a:p>
          <a:p>
            <a:endParaRPr lang="en-GB" sz="1200" b="0" i="0" u="none" strike="noStrike" dirty="0">
              <a:solidFill>
                <a:srgbClr val="000000"/>
              </a:solidFill>
              <a:effectLst/>
              <a:latin typeface="Century Gothic" panose="020B0502020202020204" pitchFamily="34" charset="0"/>
            </a:endParaRPr>
          </a:p>
          <a:p>
            <a:r>
              <a:rPr lang="en-GB" sz="1200" b="0" i="0" u="none" strike="noStrike" dirty="0">
                <a:solidFill>
                  <a:srgbClr val="000000"/>
                </a:solidFill>
                <a:effectLst/>
                <a:latin typeface="Century Gothic" panose="020B0502020202020204" pitchFamily="34" charset="0"/>
              </a:rPr>
              <a:t>Because alkenes are more reactive than alkanes, they can take part in chemical reactions that alkanes cannot, which is why they are useful as feedstocks in the petrochemical industry. </a:t>
            </a:r>
          </a:p>
          <a:p>
            <a:endParaRPr lang="en-GB" sz="1200" b="0" i="0" u="none" strike="noStrike" dirty="0">
              <a:solidFill>
                <a:srgbClr val="000000"/>
              </a:solidFill>
              <a:effectLst/>
              <a:latin typeface="Century Gothic" panose="020B0502020202020204" pitchFamily="34" charset="0"/>
            </a:endParaRPr>
          </a:p>
          <a:p>
            <a:r>
              <a:rPr lang="en-GB" sz="1200" b="0" i="0" u="none" strike="noStrike" dirty="0">
                <a:solidFill>
                  <a:srgbClr val="000000"/>
                </a:solidFill>
                <a:effectLst/>
                <a:latin typeface="Century Gothic" panose="020B0502020202020204" pitchFamily="34" charset="0"/>
              </a:rPr>
              <a:t>Note: in the following lesson, chemistry only students will look at these reactions in more detail. </a:t>
            </a:r>
          </a:p>
          <a:p>
            <a:endParaRPr lang="en-GB" sz="1200" b="0" i="0" u="none" strike="noStrike" dirty="0">
              <a:solidFill>
                <a:srgbClr val="000000"/>
              </a:solidFill>
              <a:effectLst/>
              <a:latin typeface="Century Gothic" panose="020B0502020202020204" pitchFamily="34" charset="0"/>
            </a:endParaRPr>
          </a:p>
          <a:p>
            <a:r>
              <a:rPr lang="en-GB" sz="1200" b="0" i="0" u="none" strike="noStrike" dirty="0">
                <a:solidFill>
                  <a:srgbClr val="000000"/>
                </a:solidFill>
                <a:effectLst/>
                <a:latin typeface="Century Gothic" panose="020B0502020202020204" pitchFamily="34" charset="0"/>
              </a:rPr>
              <a:t>Image source:</a:t>
            </a:r>
          </a:p>
          <a:p>
            <a:r>
              <a:rPr lang="en-GB" sz="1200" b="0" i="0" u="none" strike="noStrike" dirty="0" err="1">
                <a:solidFill>
                  <a:srgbClr val="000000"/>
                </a:solidFill>
                <a:effectLst/>
                <a:latin typeface="Century Gothic" panose="020B0502020202020204" pitchFamily="34" charset="0"/>
              </a:rPr>
              <a:t>CC@https</a:t>
            </a:r>
            <a:r>
              <a:rPr lang="en-GB" sz="1200" b="0" i="0" u="none" strike="noStrike" dirty="0">
                <a:solidFill>
                  <a:srgbClr val="000000"/>
                </a:solidFill>
                <a:effectLst/>
                <a:latin typeface="Century Gothic" panose="020B0502020202020204" pitchFamily="34" charset="0"/>
              </a:rPr>
              <a:t>://</a:t>
            </a:r>
            <a:r>
              <a:rPr lang="en-GB" sz="1200" b="0" i="0" u="none" strike="noStrike" dirty="0" err="1">
                <a:solidFill>
                  <a:srgbClr val="000000"/>
                </a:solidFill>
                <a:effectLst/>
                <a:latin typeface="Century Gothic" panose="020B0502020202020204" pitchFamily="34" charset="0"/>
              </a:rPr>
              <a:t>commons.wikimedia.org</a:t>
            </a:r>
            <a:r>
              <a:rPr lang="en-GB" sz="1200" b="0" i="0" u="none" strike="noStrike" dirty="0">
                <a:solidFill>
                  <a:srgbClr val="000000"/>
                </a:solidFill>
                <a:effectLst/>
                <a:latin typeface="Century Gothic" panose="020B0502020202020204" pitchFamily="34" charset="0"/>
              </a:rPr>
              <a:t>/wiki/</a:t>
            </a:r>
            <a:r>
              <a:rPr lang="en-GB" sz="1200" b="0" i="0" u="none" strike="noStrike" dirty="0" err="1">
                <a:solidFill>
                  <a:srgbClr val="000000"/>
                </a:solidFill>
                <a:effectLst/>
                <a:latin typeface="Century Gothic" panose="020B0502020202020204" pitchFamily="34" charset="0"/>
              </a:rPr>
              <a:t>File:Brominewater.jpg</a:t>
            </a:r>
            <a:endParaRPr lang="en-GB" sz="1200" b="0" i="0" u="none" strike="noStrike" dirty="0">
              <a:solidFill>
                <a:srgbClr val="000000"/>
              </a:solidFill>
              <a:effectLst/>
              <a:latin typeface="Century Gothic" panose="020B0502020202020204" pitchFamily="34" charset="0"/>
            </a:endParaRPr>
          </a:p>
          <a:p>
            <a:r>
              <a:rPr lang="en-GB" sz="1200" b="0" i="0" u="none" strike="noStrike" dirty="0" err="1">
                <a:solidFill>
                  <a:srgbClr val="000000"/>
                </a:solidFill>
                <a:effectLst/>
                <a:latin typeface="Century Gothic" panose="020B0502020202020204" pitchFamily="34" charset="0"/>
              </a:rPr>
              <a:t>CC@https</a:t>
            </a:r>
            <a:r>
              <a:rPr lang="en-GB" sz="1200" b="0" i="0" u="none" strike="noStrike" dirty="0">
                <a:solidFill>
                  <a:srgbClr val="000000"/>
                </a:solidFill>
                <a:effectLst/>
                <a:latin typeface="Century Gothic" panose="020B0502020202020204" pitchFamily="34" charset="0"/>
              </a:rPr>
              <a:t>://</a:t>
            </a:r>
            <a:r>
              <a:rPr lang="en-GB" sz="1200" b="0" i="0" u="none" strike="noStrike" dirty="0" err="1">
                <a:solidFill>
                  <a:srgbClr val="000000"/>
                </a:solidFill>
                <a:effectLst/>
                <a:latin typeface="Century Gothic" panose="020B0502020202020204" pitchFamily="34" charset="0"/>
              </a:rPr>
              <a:t>commons.wikimedia.org</a:t>
            </a:r>
            <a:r>
              <a:rPr lang="en-GB" sz="1200" b="0" i="0" u="none" strike="noStrike" dirty="0">
                <a:solidFill>
                  <a:srgbClr val="000000"/>
                </a:solidFill>
                <a:effectLst/>
                <a:latin typeface="Century Gothic" panose="020B0502020202020204" pitchFamily="34" charset="0"/>
              </a:rPr>
              <a:t>/wiki/</a:t>
            </a:r>
            <a:r>
              <a:rPr lang="en-GB" sz="1200" b="0" i="0" u="none" strike="noStrike" dirty="0" err="1">
                <a:solidFill>
                  <a:srgbClr val="000000"/>
                </a:solidFill>
                <a:effectLst/>
                <a:latin typeface="Century Gothic" panose="020B0502020202020204" pitchFamily="34" charset="0"/>
              </a:rPr>
              <a:t>File:Toluen.png</a:t>
            </a:r>
            <a:endParaRPr lang="en-GB" sz="1200" b="0" i="0" u="none" strike="noStrike" dirty="0">
              <a:solidFill>
                <a:srgbClr val="000000"/>
              </a:solidFill>
              <a:effectLst/>
              <a:latin typeface="Century Gothic" panose="020B0502020202020204"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62752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A1DDC-77A7-4890-B284-AA9B2F1DBF4B}"/>
              </a:ext>
            </a:extLst>
          </p:cNvPr>
          <p:cNvSpPr>
            <a:spLocks noGrp="1"/>
          </p:cNvSpPr>
          <p:nvPr>
            <p:ph type="title"/>
          </p:nvPr>
        </p:nvSpPr>
        <p:spPr/>
        <p:txBody>
          <a:bodyPr/>
          <a:lstStyle/>
          <a:p>
            <a:r>
              <a:rPr lang="en-GB" dirty="0">
                <a:latin typeface="Century Gothic" panose="020B0502020202020204" pitchFamily="34" charset="0"/>
              </a:rPr>
              <a:t>Conditions for Cracking</a:t>
            </a:r>
          </a:p>
        </p:txBody>
      </p:sp>
      <p:sp>
        <p:nvSpPr>
          <p:cNvPr id="3" name="TextBox 2">
            <a:extLst>
              <a:ext uri="{FF2B5EF4-FFF2-40B4-BE49-F238E27FC236}">
                <a16:creationId xmlns:a16="http://schemas.microsoft.com/office/drawing/2014/main" id="{D6B48DF8-B146-5352-828A-8E88D2D408C9}"/>
              </a:ext>
            </a:extLst>
          </p:cNvPr>
          <p:cNvSpPr txBox="1"/>
          <p:nvPr/>
        </p:nvSpPr>
        <p:spPr>
          <a:xfrm>
            <a:off x="439318" y="987074"/>
            <a:ext cx="10879434" cy="830997"/>
          </a:xfrm>
          <a:prstGeom prst="rect">
            <a:avLst/>
          </a:prstGeom>
          <a:noFill/>
        </p:spPr>
        <p:txBody>
          <a:bodyPr wrap="square" rtlCol="0">
            <a:spAutoFit/>
          </a:bodyPr>
          <a:lstStyle/>
          <a:p>
            <a:r>
              <a:rPr lang="en-GB" sz="2400" b="1" dirty="0">
                <a:latin typeface="Century Gothic" panose="020B0502020202020204" pitchFamily="34" charset="0"/>
              </a:rPr>
              <a:t>Cracking </a:t>
            </a:r>
            <a:r>
              <a:rPr lang="en-GB" sz="2400" dirty="0">
                <a:latin typeface="Century Gothic" panose="020B0502020202020204" pitchFamily="34" charset="0"/>
              </a:rPr>
              <a:t>is the chemical reaction where a longer chain alkane is broken down to form a shorter chain alkane and an alkene.</a:t>
            </a:r>
          </a:p>
        </p:txBody>
      </p:sp>
      <p:sp>
        <p:nvSpPr>
          <p:cNvPr id="4" name="TextBox 3">
            <a:extLst>
              <a:ext uri="{FF2B5EF4-FFF2-40B4-BE49-F238E27FC236}">
                <a16:creationId xmlns:a16="http://schemas.microsoft.com/office/drawing/2014/main" id="{C9DE3D6D-675D-B072-07C7-4A3FA270BD6F}"/>
              </a:ext>
            </a:extLst>
          </p:cNvPr>
          <p:cNvSpPr txBox="1"/>
          <p:nvPr/>
        </p:nvSpPr>
        <p:spPr>
          <a:xfrm>
            <a:off x="439318" y="1901474"/>
            <a:ext cx="10879434" cy="461665"/>
          </a:xfrm>
          <a:prstGeom prst="rect">
            <a:avLst/>
          </a:prstGeom>
          <a:noFill/>
        </p:spPr>
        <p:txBody>
          <a:bodyPr wrap="square" rtlCol="0">
            <a:spAutoFit/>
          </a:bodyPr>
          <a:lstStyle/>
          <a:p>
            <a:r>
              <a:rPr lang="en-GB" sz="2400" dirty="0">
                <a:latin typeface="Century Gothic" panose="020B0502020202020204" pitchFamily="34" charset="0"/>
              </a:rPr>
              <a:t>It can be carried out using different methods and reaction conditions:</a:t>
            </a:r>
          </a:p>
        </p:txBody>
      </p:sp>
      <p:sp>
        <p:nvSpPr>
          <p:cNvPr id="5" name="TextBox 4">
            <a:extLst>
              <a:ext uri="{FF2B5EF4-FFF2-40B4-BE49-F238E27FC236}">
                <a16:creationId xmlns:a16="http://schemas.microsoft.com/office/drawing/2014/main" id="{32DFA3F8-CDD5-12F1-F44A-EDA66AF935E3}"/>
              </a:ext>
            </a:extLst>
          </p:cNvPr>
          <p:cNvSpPr txBox="1"/>
          <p:nvPr/>
        </p:nvSpPr>
        <p:spPr>
          <a:xfrm>
            <a:off x="439318" y="2537579"/>
            <a:ext cx="7134299" cy="830997"/>
          </a:xfrm>
          <a:prstGeom prst="rect">
            <a:avLst/>
          </a:prstGeom>
          <a:noFill/>
        </p:spPr>
        <p:txBody>
          <a:bodyPr wrap="square" rtlCol="0">
            <a:spAutoFit/>
          </a:bodyPr>
          <a:lstStyle/>
          <a:p>
            <a:pPr marL="342900" indent="-342900">
              <a:buFont typeface="Arial" panose="020B0604020202020204" pitchFamily="34" charset="0"/>
              <a:buChar char="•"/>
            </a:pPr>
            <a:r>
              <a:rPr lang="en-GB" sz="2400" b="1" dirty="0">
                <a:latin typeface="Century Gothic" panose="020B0502020202020204" pitchFamily="34" charset="0"/>
              </a:rPr>
              <a:t>Catalytic cracking </a:t>
            </a:r>
            <a:r>
              <a:rPr lang="en-GB" sz="2400" dirty="0">
                <a:latin typeface="Century Gothic" panose="020B0502020202020204" pitchFamily="34" charset="0"/>
              </a:rPr>
              <a:t>involves a temperature of 550 ºC and a catalyst called a zeolite</a:t>
            </a:r>
          </a:p>
        </p:txBody>
      </p:sp>
      <p:sp>
        <p:nvSpPr>
          <p:cNvPr id="6" name="TextBox 5">
            <a:extLst>
              <a:ext uri="{FF2B5EF4-FFF2-40B4-BE49-F238E27FC236}">
                <a16:creationId xmlns:a16="http://schemas.microsoft.com/office/drawing/2014/main" id="{1A548377-A2F5-71E5-F5CE-37247B81E072}"/>
              </a:ext>
            </a:extLst>
          </p:cNvPr>
          <p:cNvSpPr txBox="1"/>
          <p:nvPr/>
        </p:nvSpPr>
        <p:spPr>
          <a:xfrm>
            <a:off x="472449" y="3465231"/>
            <a:ext cx="6783116" cy="830997"/>
          </a:xfrm>
          <a:prstGeom prst="rect">
            <a:avLst/>
          </a:prstGeom>
          <a:noFill/>
        </p:spPr>
        <p:txBody>
          <a:bodyPr wrap="square" rtlCol="0">
            <a:spAutoFit/>
          </a:bodyPr>
          <a:lstStyle/>
          <a:p>
            <a:pPr marL="342900" indent="-342900">
              <a:buFont typeface="Arial" panose="020B0604020202020204" pitchFamily="34" charset="0"/>
              <a:buChar char="•"/>
            </a:pPr>
            <a:r>
              <a:rPr lang="en-GB" sz="2400" b="1" dirty="0">
                <a:latin typeface="Century Gothic" panose="020B0502020202020204" pitchFamily="34" charset="0"/>
              </a:rPr>
              <a:t>Steam cracking </a:t>
            </a:r>
            <a:r>
              <a:rPr lang="en-GB" sz="2400" dirty="0">
                <a:latin typeface="Century Gothic" panose="020B0502020202020204" pitchFamily="34" charset="0"/>
              </a:rPr>
              <a:t>involves a temperature of 850 ºC and no catalyst</a:t>
            </a:r>
          </a:p>
        </p:txBody>
      </p:sp>
      <p:pic>
        <p:nvPicPr>
          <p:cNvPr id="3074" name="Picture 2" descr="Appliance, Burn, Burner, Cook, Cooker">
            <a:extLst>
              <a:ext uri="{FF2B5EF4-FFF2-40B4-BE49-F238E27FC236}">
                <a16:creationId xmlns:a16="http://schemas.microsoft.com/office/drawing/2014/main" id="{BAB95496-E51A-5C99-8D31-6F8C8528DE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4713" y="4003261"/>
            <a:ext cx="3867978" cy="257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46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96021" y="2831624"/>
            <a:ext cx="7061970" cy="4626243"/>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525898" y="-51312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55365" y="1426311"/>
            <a:ext cx="4385799"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Alkenes turn bromine water cloudy</a:t>
            </a:r>
          </a:p>
        </p:txBody>
      </p:sp>
      <p:sp>
        <p:nvSpPr>
          <p:cNvPr id="5" name="TextBox 4">
            <a:extLst>
              <a:ext uri="{FF2B5EF4-FFF2-40B4-BE49-F238E27FC236}">
                <a16:creationId xmlns:a16="http://schemas.microsoft.com/office/drawing/2014/main" id="{E61B55C7-8270-113D-DB14-2EC48DA6DF24}"/>
              </a:ext>
            </a:extLst>
          </p:cNvPr>
          <p:cNvSpPr txBox="1"/>
          <p:nvPr/>
        </p:nvSpPr>
        <p:spPr>
          <a:xfrm>
            <a:off x="7151165" y="1194128"/>
            <a:ext cx="3977932"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Alkanes turn bromine water colourless</a:t>
            </a:r>
          </a:p>
        </p:txBody>
      </p:sp>
      <p:sp>
        <p:nvSpPr>
          <p:cNvPr id="7" name="TextBox 6">
            <a:extLst>
              <a:ext uri="{FF2B5EF4-FFF2-40B4-BE49-F238E27FC236}">
                <a16:creationId xmlns:a16="http://schemas.microsoft.com/office/drawing/2014/main" id="{A22ED16B-C361-C996-AFCE-1C2CDDD7FDA6}"/>
              </a:ext>
            </a:extLst>
          </p:cNvPr>
          <p:cNvSpPr txBox="1"/>
          <p:nvPr/>
        </p:nvSpPr>
        <p:spPr>
          <a:xfrm>
            <a:off x="1187687" y="4090673"/>
            <a:ext cx="3324678"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Alkenes turn bromine water colourless</a:t>
            </a:r>
          </a:p>
        </p:txBody>
      </p:sp>
      <p:sp>
        <p:nvSpPr>
          <p:cNvPr id="13" name="TextBox 12">
            <a:extLst>
              <a:ext uri="{FF2B5EF4-FFF2-40B4-BE49-F238E27FC236}">
                <a16:creationId xmlns:a16="http://schemas.microsoft.com/office/drawing/2014/main" id="{ADB710BF-330D-0046-2F6A-E3D7AA43D240}"/>
              </a:ext>
            </a:extLst>
          </p:cNvPr>
          <p:cNvSpPr txBox="1"/>
          <p:nvPr/>
        </p:nvSpPr>
        <p:spPr>
          <a:xfrm>
            <a:off x="5675712" y="4153962"/>
            <a:ext cx="3486950"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Alkanes do not react with bromine water, so it stays orange</a:t>
            </a:r>
          </a:p>
        </p:txBody>
      </p:sp>
    </p:spTree>
    <p:extLst>
      <p:ext uri="{BB962C8B-B14F-4D97-AF65-F5344CB8AC3E}">
        <p14:creationId xmlns:p14="http://schemas.microsoft.com/office/powerpoint/2010/main" val="170490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rotWithShape="1">
          <a:blip r:embed="rId3">
            <a:clrChange>
              <a:clrFrom>
                <a:srgbClr val="FFFFFF"/>
              </a:clrFrom>
              <a:clrTo>
                <a:srgbClr val="FFFFFF">
                  <a:alpha val="0"/>
                </a:srgbClr>
              </a:clrTo>
            </a:clrChange>
          </a:blip>
          <a:srcRect l="27904" r="27521" b="-2857"/>
          <a:stretch/>
        </p:blipFill>
        <p:spPr>
          <a:xfrm rot="5400000">
            <a:off x="3057531" y="-1283598"/>
            <a:ext cx="5742433" cy="9406907"/>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3954375" y="2536146"/>
            <a:ext cx="4931558" cy="1384995"/>
          </a:xfrm>
          <a:prstGeom prst="rect">
            <a:avLst/>
          </a:prstGeom>
          <a:noFill/>
          <a:ln>
            <a:noFill/>
          </a:ln>
        </p:spPr>
        <p:txBody>
          <a:bodyPr wrap="square" rtlCol="0">
            <a:spAutoFit/>
          </a:bodyPr>
          <a:lstStyle/>
          <a:p>
            <a:r>
              <a:rPr lang="en-US" sz="2800" dirty="0">
                <a:latin typeface="Century Gothic" panose="020B0502020202020204" pitchFamily="34" charset="0"/>
              </a:rPr>
              <a:t>Cracking and fractional distillation are both physical processes</a:t>
            </a:r>
          </a:p>
        </p:txBody>
      </p:sp>
    </p:spTree>
    <p:extLst>
      <p:ext uri="{BB962C8B-B14F-4D97-AF65-F5344CB8AC3E}">
        <p14:creationId xmlns:p14="http://schemas.microsoft.com/office/powerpoint/2010/main" val="2637244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3785652"/>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Explain the difference between supply and demand.</a:t>
            </a:r>
          </a:p>
          <a:p>
            <a:pPr marL="457200" indent="-457200">
              <a:buAutoNum type="arabicPeriod"/>
            </a:pPr>
            <a:r>
              <a:rPr lang="en-GB" sz="2400" dirty="0">
                <a:latin typeface="Century Gothic" panose="020B0502020202020204" pitchFamily="34" charset="0"/>
              </a:rPr>
              <a:t>Describe what happens during cracking.</a:t>
            </a:r>
          </a:p>
          <a:p>
            <a:pPr marL="457200" indent="-457200">
              <a:buAutoNum type="arabicPeriod"/>
            </a:pPr>
            <a:r>
              <a:rPr lang="en-GB" sz="2400" dirty="0">
                <a:latin typeface="Century Gothic" panose="020B0502020202020204" pitchFamily="34" charset="0"/>
              </a:rPr>
              <a:t>Name the two types of product produced through cracking.</a:t>
            </a:r>
          </a:p>
          <a:p>
            <a:pPr marL="457200" indent="-457200">
              <a:buAutoNum type="arabicPeriod"/>
            </a:pPr>
            <a:r>
              <a:rPr lang="en-GB" sz="2400" dirty="0">
                <a:latin typeface="Century Gothic" panose="020B0502020202020204" pitchFamily="34" charset="0"/>
              </a:rPr>
              <a:t>Give two reasons why cracking is useful.</a:t>
            </a:r>
          </a:p>
          <a:p>
            <a:pPr marL="457200" indent="-457200">
              <a:buFontTx/>
              <a:buAutoNum type="arabicPeriod"/>
            </a:pPr>
            <a:r>
              <a:rPr lang="en-GB" sz="2400" dirty="0">
                <a:latin typeface="Century Gothic" panose="020B0502020202020204" pitchFamily="34" charset="0"/>
              </a:rPr>
              <a:t>Describe what happens when bromine water is added to alkanes.</a:t>
            </a:r>
          </a:p>
          <a:p>
            <a:pPr marL="457200" indent="-457200">
              <a:buFontTx/>
              <a:buAutoNum type="arabicPeriod"/>
            </a:pPr>
            <a:r>
              <a:rPr lang="en-GB" sz="2400" dirty="0">
                <a:latin typeface="Century Gothic" panose="020B0502020202020204" pitchFamily="34" charset="0"/>
              </a:rPr>
              <a:t>Describe what happens when bromine water is added to alkenes.</a:t>
            </a:r>
          </a:p>
          <a:p>
            <a:pPr marL="457200" indent="-457200">
              <a:buFontTx/>
              <a:buAutoNum type="arabicPeriod"/>
            </a:pPr>
            <a:r>
              <a:rPr lang="en-GB" sz="2400" dirty="0">
                <a:latin typeface="Century Gothic" panose="020B0502020202020204" pitchFamily="34" charset="0"/>
              </a:rPr>
              <a:t>Explain why alkenes are described as unsaturated. </a:t>
            </a:r>
          </a:p>
          <a:p>
            <a:pPr marL="457200" indent="-457200">
              <a:buFontTx/>
              <a:buAutoNum type="arabicPeriod"/>
            </a:pPr>
            <a:r>
              <a:rPr lang="en-GB" sz="2400" dirty="0">
                <a:latin typeface="Century Gothic" panose="020B0502020202020204" pitchFamily="34" charset="0"/>
              </a:rPr>
              <a:t>Name two different methods of cracking.</a:t>
            </a:r>
          </a:p>
          <a:p>
            <a:pPr marL="457200" indent="-457200">
              <a:buAutoNum type="arabicPeriod"/>
            </a:pPr>
            <a:r>
              <a:rPr lang="en-GB" sz="2400" dirty="0">
                <a:latin typeface="Century Gothic" panose="020B0502020202020204" pitchFamily="34" charset="0"/>
              </a:rPr>
              <a:t>Describe the conditions needed for catalytic cracking.</a:t>
            </a:r>
          </a:p>
          <a:p>
            <a:pPr marL="457200" indent="-457200">
              <a:buAutoNum type="arabicPeriod"/>
            </a:pPr>
            <a:r>
              <a:rPr lang="en-GB" sz="2400" dirty="0">
                <a:latin typeface="Century Gothic" panose="020B0502020202020204" pitchFamily="34" charset="0"/>
              </a:rPr>
              <a:t>Describe the conditions needed for steam cracking. </a:t>
            </a:r>
          </a:p>
        </p:txBody>
      </p:sp>
    </p:spTree>
    <p:extLst>
      <p:ext uri="{BB962C8B-B14F-4D97-AF65-F5344CB8AC3E}">
        <p14:creationId xmlns:p14="http://schemas.microsoft.com/office/powerpoint/2010/main" val="35338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5262979"/>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Supply is how much of something is produced whereas demand is how much of something is needed.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longer chain hydrocarbon is broken down to make a shorter chain hydrocarbon.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(shorter chain) alkane and an alkene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It increases supply of the smaller molecules used for fuels and it produces alkenes which are used as feedstocks in the petrochemical industry. </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Bromine water stays orange.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Bromine water turns colourless.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They contain a C=C double bond.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Catalytic cracking and steam cracking</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temperature of 550 ºC and a catalyst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temperature of 850 ºC</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I: Determining the products of cracking</a:t>
            </a:r>
          </a:p>
        </p:txBody>
      </p:sp>
      <p:sp>
        <p:nvSpPr>
          <p:cNvPr id="8" name="TextBox 7">
            <a:extLst>
              <a:ext uri="{FF2B5EF4-FFF2-40B4-BE49-F238E27FC236}">
                <a16:creationId xmlns:a16="http://schemas.microsoft.com/office/drawing/2014/main" id="{1F764C78-3DE1-44A0-B656-FB67A825BB1A}"/>
              </a:ext>
            </a:extLst>
          </p:cNvPr>
          <p:cNvSpPr txBox="1"/>
          <p:nvPr/>
        </p:nvSpPr>
        <p:spPr>
          <a:xfrm>
            <a:off x="284529" y="738323"/>
            <a:ext cx="10330461" cy="461665"/>
          </a:xfrm>
          <a:prstGeom prst="rect">
            <a:avLst/>
          </a:prstGeom>
          <a:noFill/>
        </p:spPr>
        <p:txBody>
          <a:bodyPr wrap="square">
            <a:spAutoFit/>
          </a:bodyPr>
          <a:lstStyle/>
          <a:p>
            <a:r>
              <a:rPr lang="en-US" sz="2400" dirty="0">
                <a:latin typeface="Century Gothic" panose="020B0502020202020204" pitchFamily="34" charset="0"/>
              </a:rPr>
              <a:t>Dodecane (C</a:t>
            </a:r>
            <a:r>
              <a:rPr lang="en-US" sz="2400" baseline="-25000" dirty="0">
                <a:latin typeface="Century Gothic" panose="020B0502020202020204" pitchFamily="34" charset="0"/>
              </a:rPr>
              <a:t>12</a:t>
            </a:r>
            <a:r>
              <a:rPr lang="en-US" sz="2400" dirty="0">
                <a:latin typeface="Century Gothic" panose="020B0502020202020204" pitchFamily="34" charset="0"/>
              </a:rPr>
              <a:t>H</a:t>
            </a:r>
            <a:r>
              <a:rPr lang="en-US" sz="2400" baseline="-25000" dirty="0">
                <a:latin typeface="Century Gothic" panose="020B0502020202020204" pitchFamily="34" charset="0"/>
              </a:rPr>
              <a:t>26</a:t>
            </a:r>
            <a:r>
              <a:rPr lang="en-US" sz="2400" dirty="0">
                <a:latin typeface="Century Gothic" panose="020B0502020202020204" pitchFamily="34" charset="0"/>
              </a:rPr>
              <a:t>) is cracked to produce octane (C</a:t>
            </a:r>
            <a:r>
              <a:rPr lang="en-US" sz="2400" baseline="-25000" dirty="0">
                <a:latin typeface="Century Gothic" panose="020B0502020202020204" pitchFamily="34" charset="0"/>
              </a:rPr>
              <a:t>8</a:t>
            </a:r>
            <a:r>
              <a:rPr lang="en-US" sz="2400" dirty="0">
                <a:latin typeface="Century Gothic" panose="020B0502020202020204" pitchFamily="34" charset="0"/>
              </a:rPr>
              <a:t>H</a:t>
            </a:r>
            <a:r>
              <a:rPr lang="en-US" sz="2400" baseline="-25000" dirty="0">
                <a:latin typeface="Century Gothic" panose="020B0502020202020204" pitchFamily="34" charset="0"/>
              </a:rPr>
              <a:t>18</a:t>
            </a:r>
            <a:r>
              <a:rPr lang="en-US" sz="2400" dirty="0">
                <a:latin typeface="Century Gothic" panose="020B0502020202020204" pitchFamily="34" charset="0"/>
              </a:rPr>
              <a:t>).  </a:t>
            </a:r>
          </a:p>
        </p:txBody>
      </p:sp>
      <p:sp>
        <p:nvSpPr>
          <p:cNvPr id="5" name="TextBox 4">
            <a:extLst>
              <a:ext uri="{FF2B5EF4-FFF2-40B4-BE49-F238E27FC236}">
                <a16:creationId xmlns:a16="http://schemas.microsoft.com/office/drawing/2014/main" id="{4B763B13-6429-6149-8C43-2D680E480496}"/>
              </a:ext>
            </a:extLst>
          </p:cNvPr>
          <p:cNvSpPr txBox="1"/>
          <p:nvPr/>
        </p:nvSpPr>
        <p:spPr>
          <a:xfrm>
            <a:off x="297781" y="2858674"/>
            <a:ext cx="10755248" cy="461665"/>
          </a:xfrm>
          <a:prstGeom prst="rect">
            <a:avLst/>
          </a:prstGeom>
          <a:noFill/>
        </p:spPr>
        <p:txBody>
          <a:bodyPr wrap="square">
            <a:spAutoFit/>
          </a:bodyPr>
          <a:lstStyle/>
          <a:p>
            <a:r>
              <a:rPr lang="en-US" sz="2400" i="1" dirty="0">
                <a:latin typeface="Century Gothic" panose="020B0502020202020204" pitchFamily="34" charset="0"/>
              </a:rPr>
              <a:t>What homologous group does the other product belong to?</a:t>
            </a:r>
          </a:p>
        </p:txBody>
      </p:sp>
      <p:sp>
        <p:nvSpPr>
          <p:cNvPr id="6" name="TextBox 5">
            <a:extLst>
              <a:ext uri="{FF2B5EF4-FFF2-40B4-BE49-F238E27FC236}">
                <a16:creationId xmlns:a16="http://schemas.microsoft.com/office/drawing/2014/main" id="{A04CBEE4-AA9F-23BD-FC66-345DD3247F09}"/>
              </a:ext>
            </a:extLst>
          </p:cNvPr>
          <p:cNvSpPr txBox="1"/>
          <p:nvPr/>
        </p:nvSpPr>
        <p:spPr>
          <a:xfrm>
            <a:off x="291156" y="2414726"/>
            <a:ext cx="111657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4</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8</a:t>
            </a:r>
          </a:p>
        </p:txBody>
      </p:sp>
      <p:sp>
        <p:nvSpPr>
          <p:cNvPr id="14" name="TextBox 13">
            <a:extLst>
              <a:ext uri="{FF2B5EF4-FFF2-40B4-BE49-F238E27FC236}">
                <a16:creationId xmlns:a16="http://schemas.microsoft.com/office/drawing/2014/main" id="{51D10FEF-7D48-493A-D753-8633A23EE845}"/>
              </a:ext>
            </a:extLst>
          </p:cNvPr>
          <p:cNvSpPr txBox="1"/>
          <p:nvPr/>
        </p:nvSpPr>
        <p:spPr>
          <a:xfrm>
            <a:off x="251401" y="1957526"/>
            <a:ext cx="10984386" cy="461665"/>
          </a:xfrm>
          <a:prstGeom prst="rect">
            <a:avLst/>
          </a:prstGeom>
          <a:noFill/>
        </p:spPr>
        <p:txBody>
          <a:bodyPr wrap="square">
            <a:spAutoFit/>
          </a:bodyPr>
          <a:lstStyle/>
          <a:p>
            <a:r>
              <a:rPr lang="en-US" sz="2400" i="1" dirty="0">
                <a:latin typeface="Century Gothic" panose="020B0502020202020204" pitchFamily="34" charset="0"/>
              </a:rPr>
              <a:t>What is the chemical formula for the other product formed?</a:t>
            </a:r>
          </a:p>
        </p:txBody>
      </p:sp>
      <p:sp>
        <p:nvSpPr>
          <p:cNvPr id="4" name="TextBox 3">
            <a:extLst>
              <a:ext uri="{FF2B5EF4-FFF2-40B4-BE49-F238E27FC236}">
                <a16:creationId xmlns:a16="http://schemas.microsoft.com/office/drawing/2014/main" id="{D1E8B7FD-1E42-97D3-8A03-163CF3F4EA2F}"/>
              </a:ext>
            </a:extLst>
          </p:cNvPr>
          <p:cNvSpPr txBox="1"/>
          <p:nvPr/>
        </p:nvSpPr>
        <p:spPr>
          <a:xfrm>
            <a:off x="344164" y="3282743"/>
            <a:ext cx="185573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Alkenes</a:t>
            </a:r>
            <a:endParaRPr lang="en-US" sz="2400" b="1" baseline="-25000" dirty="0">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C5EF7EF9-5D6B-178A-21C4-D6020179E1BA}"/>
              </a:ext>
            </a:extLst>
          </p:cNvPr>
          <p:cNvSpPr txBox="1"/>
          <p:nvPr/>
        </p:nvSpPr>
        <p:spPr>
          <a:xfrm>
            <a:off x="311033" y="3806204"/>
            <a:ext cx="10755248" cy="830997"/>
          </a:xfrm>
          <a:prstGeom prst="rect">
            <a:avLst/>
          </a:prstGeom>
          <a:noFill/>
        </p:spPr>
        <p:txBody>
          <a:bodyPr wrap="square">
            <a:spAutoFit/>
          </a:bodyPr>
          <a:lstStyle/>
          <a:p>
            <a:r>
              <a:rPr lang="en-US" sz="2400" i="1" dirty="0">
                <a:latin typeface="Century Gothic" panose="020B0502020202020204" pitchFamily="34" charset="0"/>
              </a:rPr>
              <a:t>Explain how you could tell the difference between the two products once they were separated.</a:t>
            </a:r>
          </a:p>
        </p:txBody>
      </p:sp>
      <p:sp>
        <p:nvSpPr>
          <p:cNvPr id="24" name="TextBox 23">
            <a:extLst>
              <a:ext uri="{FF2B5EF4-FFF2-40B4-BE49-F238E27FC236}">
                <a16:creationId xmlns:a16="http://schemas.microsoft.com/office/drawing/2014/main" id="{71DAF866-E0C4-5536-9375-35061F4F7631}"/>
              </a:ext>
            </a:extLst>
          </p:cNvPr>
          <p:cNvSpPr txBox="1"/>
          <p:nvPr/>
        </p:nvSpPr>
        <p:spPr>
          <a:xfrm>
            <a:off x="317659" y="4588082"/>
            <a:ext cx="1113222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Add bromine water to each. Octane will cause the bromine water to stay orange and the alkene will turn the bromine water colourless.</a:t>
            </a:r>
            <a:endParaRPr lang="en-US" sz="2400" b="1" baseline="-25000"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91D3A41B-DF23-DEDD-415D-CABCACA745A3}"/>
              </a:ext>
            </a:extLst>
          </p:cNvPr>
          <p:cNvSpPr txBox="1"/>
          <p:nvPr/>
        </p:nvSpPr>
        <p:spPr>
          <a:xfrm>
            <a:off x="344163" y="5449474"/>
            <a:ext cx="10755248" cy="461665"/>
          </a:xfrm>
          <a:prstGeom prst="rect">
            <a:avLst/>
          </a:prstGeom>
          <a:noFill/>
        </p:spPr>
        <p:txBody>
          <a:bodyPr wrap="square">
            <a:spAutoFit/>
          </a:bodyPr>
          <a:lstStyle/>
          <a:p>
            <a:r>
              <a:rPr lang="en-US" sz="2400" i="1" dirty="0">
                <a:latin typeface="Century Gothic" panose="020B0502020202020204" pitchFamily="34" charset="0"/>
              </a:rPr>
              <a:t>Explain why it is useful to crack dodecane.</a:t>
            </a:r>
          </a:p>
        </p:txBody>
      </p:sp>
      <p:sp>
        <p:nvSpPr>
          <p:cNvPr id="26" name="TextBox 25">
            <a:extLst>
              <a:ext uri="{FF2B5EF4-FFF2-40B4-BE49-F238E27FC236}">
                <a16:creationId xmlns:a16="http://schemas.microsoft.com/office/drawing/2014/main" id="{6D8F84B1-3CDD-BD69-61F2-1698D184203D}"/>
              </a:ext>
            </a:extLst>
          </p:cNvPr>
          <p:cNvSpPr txBox="1"/>
          <p:nvPr/>
        </p:nvSpPr>
        <p:spPr>
          <a:xfrm>
            <a:off x="330910" y="5853665"/>
            <a:ext cx="1113222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There is greater demand for shorter molecules like octane, as they can be used as fuels. </a:t>
            </a:r>
            <a:endParaRPr lang="en-US" sz="2400" b="1" baseline="-25000" dirty="0">
              <a:solidFill>
                <a:schemeClr val="accent1"/>
              </a:solidFill>
              <a:latin typeface="Century Gothic" panose="020B0502020202020204" pitchFamily="34" charset="0"/>
            </a:endParaRPr>
          </a:p>
        </p:txBody>
      </p:sp>
      <p:sp>
        <p:nvSpPr>
          <p:cNvPr id="28" name="TextBox 27">
            <a:extLst>
              <a:ext uri="{FF2B5EF4-FFF2-40B4-BE49-F238E27FC236}">
                <a16:creationId xmlns:a16="http://schemas.microsoft.com/office/drawing/2014/main" id="{9E4FB829-72E4-1FC2-4868-FF11396EFEB6}"/>
              </a:ext>
            </a:extLst>
          </p:cNvPr>
          <p:cNvSpPr txBox="1"/>
          <p:nvPr/>
        </p:nvSpPr>
        <p:spPr>
          <a:xfrm>
            <a:off x="3080738" y="1328045"/>
            <a:ext cx="5089228" cy="461665"/>
          </a:xfrm>
          <a:prstGeom prst="rect">
            <a:avLst/>
          </a:prstGeom>
          <a:noFill/>
        </p:spPr>
        <p:txBody>
          <a:bodyPr wrap="square">
            <a:spAutoFit/>
          </a:bodyPr>
          <a:lstStyle/>
          <a:p>
            <a:r>
              <a:rPr lang="en-US" sz="2400" b="1" dirty="0">
                <a:latin typeface="Century Gothic" panose="020B0502020202020204" pitchFamily="34" charset="0"/>
              </a:rPr>
              <a:t>C</a:t>
            </a:r>
            <a:r>
              <a:rPr lang="en-US" sz="2400" b="1" baseline="-25000" dirty="0">
                <a:latin typeface="Century Gothic" panose="020B0502020202020204" pitchFamily="34" charset="0"/>
              </a:rPr>
              <a:t>12</a:t>
            </a:r>
            <a:r>
              <a:rPr lang="en-US" sz="2400" b="1" dirty="0">
                <a:latin typeface="Century Gothic" panose="020B0502020202020204" pitchFamily="34" charset="0"/>
              </a:rPr>
              <a:t>H</a:t>
            </a:r>
            <a:r>
              <a:rPr lang="en-US" sz="2400" b="1" baseline="-25000" dirty="0">
                <a:latin typeface="Century Gothic" panose="020B0502020202020204" pitchFamily="34" charset="0"/>
              </a:rPr>
              <a:t>26</a:t>
            </a:r>
            <a:r>
              <a:rPr lang="en-US" sz="2400" b="1" dirty="0">
                <a:latin typeface="Century Gothic" panose="020B0502020202020204" pitchFamily="34" charset="0"/>
              </a:rPr>
              <a:t> </a:t>
            </a:r>
            <a:r>
              <a:rPr lang="en-US" sz="2400" b="1" dirty="0">
                <a:latin typeface="Century Gothic" panose="020B0502020202020204" pitchFamily="34" charset="0"/>
                <a:sym typeface="Wingdings" pitchFamily="2" charset="2"/>
              </a:rPr>
              <a:t> </a:t>
            </a:r>
            <a:r>
              <a:rPr lang="en-US" sz="2400" b="1" dirty="0">
                <a:latin typeface="Century Gothic" panose="020B0502020202020204" pitchFamily="34" charset="0"/>
              </a:rPr>
              <a:t>C</a:t>
            </a:r>
            <a:r>
              <a:rPr lang="en-US" sz="2400" b="1" baseline="-25000" dirty="0">
                <a:latin typeface="Century Gothic" panose="020B0502020202020204" pitchFamily="34" charset="0"/>
              </a:rPr>
              <a:t>8</a:t>
            </a:r>
            <a:r>
              <a:rPr lang="en-US" sz="2400" b="1" dirty="0">
                <a:latin typeface="Century Gothic" panose="020B0502020202020204" pitchFamily="34" charset="0"/>
              </a:rPr>
              <a:t>H</a:t>
            </a:r>
            <a:r>
              <a:rPr lang="en-US" sz="2400" b="1" baseline="-25000" dirty="0">
                <a:latin typeface="Century Gothic" panose="020B0502020202020204" pitchFamily="34" charset="0"/>
              </a:rPr>
              <a:t>18</a:t>
            </a:r>
            <a:r>
              <a:rPr lang="en-US" sz="2400" b="1" dirty="0">
                <a:latin typeface="Century Gothic" panose="020B0502020202020204" pitchFamily="34" charset="0"/>
              </a:rPr>
              <a:t> + __________ </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p:bldP spid="4" grpId="0"/>
      <p:bldP spid="22" grpId="0"/>
      <p:bldP spid="24" grpId="0"/>
      <p:bldP spid="25" grpId="0"/>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We: Determining the products of cracking</a:t>
            </a:r>
          </a:p>
        </p:txBody>
      </p:sp>
      <p:sp>
        <p:nvSpPr>
          <p:cNvPr id="8" name="TextBox 7">
            <a:extLst>
              <a:ext uri="{FF2B5EF4-FFF2-40B4-BE49-F238E27FC236}">
                <a16:creationId xmlns:a16="http://schemas.microsoft.com/office/drawing/2014/main" id="{1F764C78-3DE1-44A0-B656-FB67A825BB1A}"/>
              </a:ext>
            </a:extLst>
          </p:cNvPr>
          <p:cNvSpPr txBox="1"/>
          <p:nvPr/>
        </p:nvSpPr>
        <p:spPr>
          <a:xfrm>
            <a:off x="284529" y="738323"/>
            <a:ext cx="10330461" cy="461665"/>
          </a:xfrm>
          <a:prstGeom prst="rect">
            <a:avLst/>
          </a:prstGeom>
          <a:noFill/>
        </p:spPr>
        <p:txBody>
          <a:bodyPr wrap="square">
            <a:spAutoFit/>
          </a:bodyPr>
          <a:lstStyle/>
          <a:p>
            <a:r>
              <a:rPr lang="en-US" sz="2400" dirty="0">
                <a:latin typeface="Century Gothic" panose="020B0502020202020204" pitchFamily="34" charset="0"/>
              </a:rPr>
              <a:t>Decane (C</a:t>
            </a:r>
            <a:r>
              <a:rPr lang="en-US" sz="2400" baseline="-25000" dirty="0">
                <a:latin typeface="Century Gothic" panose="020B0502020202020204" pitchFamily="34" charset="0"/>
              </a:rPr>
              <a:t>10</a:t>
            </a:r>
            <a:r>
              <a:rPr lang="en-US" sz="2400" dirty="0">
                <a:latin typeface="Century Gothic" panose="020B0502020202020204" pitchFamily="34" charset="0"/>
              </a:rPr>
              <a:t>H</a:t>
            </a:r>
            <a:r>
              <a:rPr lang="en-US" sz="2400" baseline="-25000" dirty="0">
                <a:latin typeface="Century Gothic" panose="020B0502020202020204" pitchFamily="34" charset="0"/>
              </a:rPr>
              <a:t>22</a:t>
            </a:r>
            <a:r>
              <a:rPr lang="en-US" sz="2400" dirty="0">
                <a:latin typeface="Century Gothic" panose="020B0502020202020204" pitchFamily="34" charset="0"/>
              </a:rPr>
              <a:t>) is cracked to produce heptane (C</a:t>
            </a:r>
            <a:r>
              <a:rPr lang="en-US" sz="2400" baseline="-25000" dirty="0">
                <a:latin typeface="Century Gothic" panose="020B0502020202020204" pitchFamily="34" charset="0"/>
              </a:rPr>
              <a:t>7</a:t>
            </a:r>
            <a:r>
              <a:rPr lang="en-US" sz="2400" dirty="0">
                <a:latin typeface="Century Gothic" panose="020B0502020202020204" pitchFamily="34" charset="0"/>
              </a:rPr>
              <a:t>H</a:t>
            </a:r>
            <a:r>
              <a:rPr lang="en-US" sz="2400" baseline="-25000" dirty="0">
                <a:latin typeface="Century Gothic" panose="020B0502020202020204" pitchFamily="34" charset="0"/>
              </a:rPr>
              <a:t>16</a:t>
            </a:r>
            <a:r>
              <a:rPr lang="en-US" sz="2400" dirty="0">
                <a:latin typeface="Century Gothic" panose="020B0502020202020204" pitchFamily="34" charset="0"/>
              </a:rPr>
              <a:t>).  </a:t>
            </a:r>
          </a:p>
        </p:txBody>
      </p:sp>
      <p:sp>
        <p:nvSpPr>
          <p:cNvPr id="5" name="TextBox 4">
            <a:extLst>
              <a:ext uri="{FF2B5EF4-FFF2-40B4-BE49-F238E27FC236}">
                <a16:creationId xmlns:a16="http://schemas.microsoft.com/office/drawing/2014/main" id="{4B763B13-6429-6149-8C43-2D680E480496}"/>
              </a:ext>
            </a:extLst>
          </p:cNvPr>
          <p:cNvSpPr txBox="1"/>
          <p:nvPr/>
        </p:nvSpPr>
        <p:spPr>
          <a:xfrm>
            <a:off x="297781" y="2858674"/>
            <a:ext cx="10755248" cy="461665"/>
          </a:xfrm>
          <a:prstGeom prst="rect">
            <a:avLst/>
          </a:prstGeom>
          <a:noFill/>
        </p:spPr>
        <p:txBody>
          <a:bodyPr wrap="square">
            <a:spAutoFit/>
          </a:bodyPr>
          <a:lstStyle/>
          <a:p>
            <a:r>
              <a:rPr lang="en-US" sz="2400" i="1" dirty="0">
                <a:latin typeface="Century Gothic" panose="020B0502020202020204" pitchFamily="34" charset="0"/>
              </a:rPr>
              <a:t>What homologous group does the other product belong to?</a:t>
            </a:r>
          </a:p>
        </p:txBody>
      </p:sp>
      <p:sp>
        <p:nvSpPr>
          <p:cNvPr id="6" name="TextBox 5">
            <a:extLst>
              <a:ext uri="{FF2B5EF4-FFF2-40B4-BE49-F238E27FC236}">
                <a16:creationId xmlns:a16="http://schemas.microsoft.com/office/drawing/2014/main" id="{A04CBEE4-AA9F-23BD-FC66-345DD3247F09}"/>
              </a:ext>
            </a:extLst>
          </p:cNvPr>
          <p:cNvSpPr txBox="1"/>
          <p:nvPr/>
        </p:nvSpPr>
        <p:spPr>
          <a:xfrm>
            <a:off x="291156" y="2414726"/>
            <a:ext cx="111657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6</a:t>
            </a:r>
          </a:p>
        </p:txBody>
      </p:sp>
      <p:sp>
        <p:nvSpPr>
          <p:cNvPr id="14" name="TextBox 13">
            <a:extLst>
              <a:ext uri="{FF2B5EF4-FFF2-40B4-BE49-F238E27FC236}">
                <a16:creationId xmlns:a16="http://schemas.microsoft.com/office/drawing/2014/main" id="{51D10FEF-7D48-493A-D753-8633A23EE845}"/>
              </a:ext>
            </a:extLst>
          </p:cNvPr>
          <p:cNvSpPr txBox="1"/>
          <p:nvPr/>
        </p:nvSpPr>
        <p:spPr>
          <a:xfrm>
            <a:off x="251401" y="1957526"/>
            <a:ext cx="10984386" cy="461665"/>
          </a:xfrm>
          <a:prstGeom prst="rect">
            <a:avLst/>
          </a:prstGeom>
          <a:noFill/>
        </p:spPr>
        <p:txBody>
          <a:bodyPr wrap="square">
            <a:spAutoFit/>
          </a:bodyPr>
          <a:lstStyle/>
          <a:p>
            <a:r>
              <a:rPr lang="en-US" sz="2400" i="1" dirty="0">
                <a:latin typeface="Century Gothic" panose="020B0502020202020204" pitchFamily="34" charset="0"/>
              </a:rPr>
              <a:t>What is the chemical formula for the other product formed?</a:t>
            </a:r>
          </a:p>
        </p:txBody>
      </p:sp>
      <p:sp>
        <p:nvSpPr>
          <p:cNvPr id="4" name="TextBox 3">
            <a:extLst>
              <a:ext uri="{FF2B5EF4-FFF2-40B4-BE49-F238E27FC236}">
                <a16:creationId xmlns:a16="http://schemas.microsoft.com/office/drawing/2014/main" id="{D1E8B7FD-1E42-97D3-8A03-163CF3F4EA2F}"/>
              </a:ext>
            </a:extLst>
          </p:cNvPr>
          <p:cNvSpPr txBox="1"/>
          <p:nvPr/>
        </p:nvSpPr>
        <p:spPr>
          <a:xfrm>
            <a:off x="344164" y="3282743"/>
            <a:ext cx="185573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Alkenes</a:t>
            </a:r>
            <a:endParaRPr lang="en-US" sz="2400" b="1" baseline="-25000" dirty="0">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C5EF7EF9-5D6B-178A-21C4-D6020179E1BA}"/>
              </a:ext>
            </a:extLst>
          </p:cNvPr>
          <p:cNvSpPr txBox="1"/>
          <p:nvPr/>
        </p:nvSpPr>
        <p:spPr>
          <a:xfrm>
            <a:off x="311033" y="3806204"/>
            <a:ext cx="10755248" cy="830997"/>
          </a:xfrm>
          <a:prstGeom prst="rect">
            <a:avLst/>
          </a:prstGeom>
          <a:noFill/>
        </p:spPr>
        <p:txBody>
          <a:bodyPr wrap="square">
            <a:spAutoFit/>
          </a:bodyPr>
          <a:lstStyle/>
          <a:p>
            <a:r>
              <a:rPr lang="en-US" sz="2400" i="1" dirty="0">
                <a:latin typeface="Century Gothic" panose="020B0502020202020204" pitchFamily="34" charset="0"/>
              </a:rPr>
              <a:t>Explain how you could tell the difference between the two products once they were separated.</a:t>
            </a:r>
          </a:p>
        </p:txBody>
      </p:sp>
      <p:sp>
        <p:nvSpPr>
          <p:cNvPr id="24" name="TextBox 23">
            <a:extLst>
              <a:ext uri="{FF2B5EF4-FFF2-40B4-BE49-F238E27FC236}">
                <a16:creationId xmlns:a16="http://schemas.microsoft.com/office/drawing/2014/main" id="{71DAF866-E0C4-5536-9375-35061F4F7631}"/>
              </a:ext>
            </a:extLst>
          </p:cNvPr>
          <p:cNvSpPr txBox="1"/>
          <p:nvPr/>
        </p:nvSpPr>
        <p:spPr>
          <a:xfrm>
            <a:off x="317659" y="4588082"/>
            <a:ext cx="1113222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Add bromine water to each. Heptane will cause the bromine water to stay orange and the alkene will turn the bromine water colourless.</a:t>
            </a:r>
            <a:endParaRPr lang="en-US" sz="2400" b="1" baseline="-25000"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91D3A41B-DF23-DEDD-415D-CABCACA745A3}"/>
              </a:ext>
            </a:extLst>
          </p:cNvPr>
          <p:cNvSpPr txBox="1"/>
          <p:nvPr/>
        </p:nvSpPr>
        <p:spPr>
          <a:xfrm>
            <a:off x="344163" y="5449474"/>
            <a:ext cx="10755248" cy="461665"/>
          </a:xfrm>
          <a:prstGeom prst="rect">
            <a:avLst/>
          </a:prstGeom>
          <a:noFill/>
        </p:spPr>
        <p:txBody>
          <a:bodyPr wrap="square">
            <a:spAutoFit/>
          </a:bodyPr>
          <a:lstStyle/>
          <a:p>
            <a:r>
              <a:rPr lang="en-US" sz="2400" i="1" dirty="0">
                <a:latin typeface="Century Gothic" panose="020B0502020202020204" pitchFamily="34" charset="0"/>
              </a:rPr>
              <a:t>Explain why it is useful to crack decane.</a:t>
            </a:r>
          </a:p>
        </p:txBody>
      </p:sp>
      <p:sp>
        <p:nvSpPr>
          <p:cNvPr id="26" name="TextBox 25">
            <a:extLst>
              <a:ext uri="{FF2B5EF4-FFF2-40B4-BE49-F238E27FC236}">
                <a16:creationId xmlns:a16="http://schemas.microsoft.com/office/drawing/2014/main" id="{6D8F84B1-3CDD-BD69-61F2-1698D184203D}"/>
              </a:ext>
            </a:extLst>
          </p:cNvPr>
          <p:cNvSpPr txBox="1"/>
          <p:nvPr/>
        </p:nvSpPr>
        <p:spPr>
          <a:xfrm>
            <a:off x="330910" y="5853665"/>
            <a:ext cx="1113222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There is greater demand for shorter molecules like heptane, as they can be used as fuels. </a:t>
            </a:r>
            <a:endParaRPr lang="en-US" sz="2400" b="1" baseline="-25000" dirty="0">
              <a:solidFill>
                <a:schemeClr val="accent1"/>
              </a:solidFill>
              <a:latin typeface="Century Gothic" panose="020B0502020202020204" pitchFamily="34" charset="0"/>
            </a:endParaRPr>
          </a:p>
        </p:txBody>
      </p:sp>
      <p:sp>
        <p:nvSpPr>
          <p:cNvPr id="28" name="TextBox 27">
            <a:extLst>
              <a:ext uri="{FF2B5EF4-FFF2-40B4-BE49-F238E27FC236}">
                <a16:creationId xmlns:a16="http://schemas.microsoft.com/office/drawing/2014/main" id="{9E4FB829-72E4-1FC2-4868-FF11396EFEB6}"/>
              </a:ext>
            </a:extLst>
          </p:cNvPr>
          <p:cNvSpPr txBox="1"/>
          <p:nvPr/>
        </p:nvSpPr>
        <p:spPr>
          <a:xfrm>
            <a:off x="3080738" y="1328045"/>
            <a:ext cx="5089228" cy="461665"/>
          </a:xfrm>
          <a:prstGeom prst="rect">
            <a:avLst/>
          </a:prstGeom>
          <a:noFill/>
        </p:spPr>
        <p:txBody>
          <a:bodyPr wrap="square">
            <a:spAutoFit/>
          </a:bodyPr>
          <a:lstStyle/>
          <a:p>
            <a:r>
              <a:rPr lang="en-US" sz="2400" b="1" dirty="0">
                <a:latin typeface="Century Gothic" panose="020B0502020202020204" pitchFamily="34" charset="0"/>
              </a:rPr>
              <a:t>C</a:t>
            </a:r>
            <a:r>
              <a:rPr lang="en-US" sz="2400" b="1" baseline="-25000" dirty="0">
                <a:latin typeface="Century Gothic" panose="020B0502020202020204" pitchFamily="34" charset="0"/>
              </a:rPr>
              <a:t>10</a:t>
            </a:r>
            <a:r>
              <a:rPr lang="en-US" sz="2400" b="1" dirty="0">
                <a:latin typeface="Century Gothic" panose="020B0502020202020204" pitchFamily="34" charset="0"/>
              </a:rPr>
              <a:t>H</a:t>
            </a:r>
            <a:r>
              <a:rPr lang="en-US" sz="2400" b="1" baseline="-25000" dirty="0">
                <a:latin typeface="Century Gothic" panose="020B0502020202020204" pitchFamily="34" charset="0"/>
              </a:rPr>
              <a:t>22</a:t>
            </a:r>
            <a:r>
              <a:rPr lang="en-US" sz="2400" b="1" dirty="0">
                <a:latin typeface="Century Gothic" panose="020B0502020202020204" pitchFamily="34" charset="0"/>
              </a:rPr>
              <a:t> </a:t>
            </a:r>
            <a:r>
              <a:rPr lang="en-US" sz="2400" b="1" dirty="0">
                <a:latin typeface="Century Gothic" panose="020B0502020202020204" pitchFamily="34" charset="0"/>
                <a:sym typeface="Wingdings" pitchFamily="2" charset="2"/>
              </a:rPr>
              <a:t> </a:t>
            </a:r>
            <a:r>
              <a:rPr lang="en-US" sz="2400" b="1" dirty="0">
                <a:latin typeface="Century Gothic" panose="020B0502020202020204" pitchFamily="34" charset="0"/>
              </a:rPr>
              <a:t>C</a:t>
            </a:r>
            <a:r>
              <a:rPr lang="en-US" sz="2400" b="1" baseline="-25000" dirty="0">
                <a:latin typeface="Century Gothic" panose="020B0502020202020204" pitchFamily="34" charset="0"/>
              </a:rPr>
              <a:t>7</a:t>
            </a:r>
            <a:r>
              <a:rPr lang="en-US" sz="2400" b="1" dirty="0">
                <a:latin typeface="Century Gothic" panose="020B0502020202020204" pitchFamily="34" charset="0"/>
              </a:rPr>
              <a:t>H</a:t>
            </a:r>
            <a:r>
              <a:rPr lang="en-US" sz="2400" b="1" baseline="-25000" dirty="0">
                <a:latin typeface="Century Gothic" panose="020B0502020202020204" pitchFamily="34" charset="0"/>
              </a:rPr>
              <a:t>16</a:t>
            </a:r>
            <a:r>
              <a:rPr lang="en-US" sz="2400" b="1" dirty="0">
                <a:latin typeface="Century Gothic" panose="020B0502020202020204" pitchFamily="34" charset="0"/>
              </a:rPr>
              <a:t> + __________ </a:t>
            </a:r>
          </a:p>
        </p:txBody>
      </p:sp>
    </p:spTree>
    <p:extLst>
      <p:ext uri="{BB962C8B-B14F-4D97-AF65-F5344CB8AC3E}">
        <p14:creationId xmlns:p14="http://schemas.microsoft.com/office/powerpoint/2010/main" val="90493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p:bldP spid="4" grpId="0"/>
      <p:bldP spid="22" grpId="0"/>
      <p:bldP spid="24" grpId="0"/>
      <p:bldP spid="25" grpId="0"/>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You: Determining the products of cracking</a:t>
            </a:r>
          </a:p>
        </p:txBody>
      </p:sp>
      <p:sp>
        <p:nvSpPr>
          <p:cNvPr id="8" name="TextBox 7">
            <a:extLst>
              <a:ext uri="{FF2B5EF4-FFF2-40B4-BE49-F238E27FC236}">
                <a16:creationId xmlns:a16="http://schemas.microsoft.com/office/drawing/2014/main" id="{1F764C78-3DE1-44A0-B656-FB67A825BB1A}"/>
              </a:ext>
            </a:extLst>
          </p:cNvPr>
          <p:cNvSpPr txBox="1"/>
          <p:nvPr/>
        </p:nvSpPr>
        <p:spPr>
          <a:xfrm>
            <a:off x="284529" y="738323"/>
            <a:ext cx="10330461" cy="461665"/>
          </a:xfrm>
          <a:prstGeom prst="rect">
            <a:avLst/>
          </a:prstGeom>
          <a:noFill/>
        </p:spPr>
        <p:txBody>
          <a:bodyPr wrap="square">
            <a:spAutoFit/>
          </a:bodyPr>
          <a:lstStyle/>
          <a:p>
            <a:r>
              <a:rPr lang="en-US" sz="2400" dirty="0">
                <a:latin typeface="Century Gothic" panose="020B0502020202020204" pitchFamily="34" charset="0"/>
              </a:rPr>
              <a:t>Octane (C</a:t>
            </a:r>
            <a:r>
              <a:rPr lang="en-US" sz="2400" baseline="-25000" dirty="0">
                <a:latin typeface="Century Gothic" panose="020B0502020202020204" pitchFamily="34" charset="0"/>
              </a:rPr>
              <a:t>8</a:t>
            </a:r>
            <a:r>
              <a:rPr lang="en-US" sz="2400" dirty="0">
                <a:latin typeface="Century Gothic" panose="020B0502020202020204" pitchFamily="34" charset="0"/>
              </a:rPr>
              <a:t>H</a:t>
            </a:r>
            <a:r>
              <a:rPr lang="en-US" sz="2400" baseline="-25000" dirty="0">
                <a:latin typeface="Century Gothic" panose="020B0502020202020204" pitchFamily="34" charset="0"/>
              </a:rPr>
              <a:t>18</a:t>
            </a:r>
            <a:r>
              <a:rPr lang="en-US" sz="2400" dirty="0">
                <a:latin typeface="Century Gothic" panose="020B0502020202020204" pitchFamily="34" charset="0"/>
              </a:rPr>
              <a:t>) is cracked to produce hexane (C</a:t>
            </a:r>
            <a:r>
              <a:rPr lang="en-US" sz="2400" baseline="-25000" dirty="0">
                <a:latin typeface="Century Gothic" panose="020B0502020202020204" pitchFamily="34" charset="0"/>
              </a:rPr>
              <a:t>6</a:t>
            </a:r>
            <a:r>
              <a:rPr lang="en-US" sz="2400" dirty="0">
                <a:latin typeface="Century Gothic" panose="020B0502020202020204" pitchFamily="34" charset="0"/>
              </a:rPr>
              <a:t>H</a:t>
            </a:r>
            <a:r>
              <a:rPr lang="en-US" sz="2400" baseline="-25000" dirty="0">
                <a:latin typeface="Century Gothic" panose="020B0502020202020204" pitchFamily="34" charset="0"/>
              </a:rPr>
              <a:t>14</a:t>
            </a:r>
            <a:r>
              <a:rPr lang="en-US" sz="2400" dirty="0">
                <a:latin typeface="Century Gothic" panose="020B0502020202020204" pitchFamily="34" charset="0"/>
              </a:rPr>
              <a:t>).  </a:t>
            </a:r>
          </a:p>
        </p:txBody>
      </p:sp>
      <p:sp>
        <p:nvSpPr>
          <p:cNvPr id="5" name="TextBox 4">
            <a:extLst>
              <a:ext uri="{FF2B5EF4-FFF2-40B4-BE49-F238E27FC236}">
                <a16:creationId xmlns:a16="http://schemas.microsoft.com/office/drawing/2014/main" id="{4B763B13-6429-6149-8C43-2D680E480496}"/>
              </a:ext>
            </a:extLst>
          </p:cNvPr>
          <p:cNvSpPr txBox="1"/>
          <p:nvPr/>
        </p:nvSpPr>
        <p:spPr>
          <a:xfrm>
            <a:off x="297781" y="2858674"/>
            <a:ext cx="10755248" cy="461665"/>
          </a:xfrm>
          <a:prstGeom prst="rect">
            <a:avLst/>
          </a:prstGeom>
          <a:noFill/>
        </p:spPr>
        <p:txBody>
          <a:bodyPr wrap="square">
            <a:spAutoFit/>
          </a:bodyPr>
          <a:lstStyle/>
          <a:p>
            <a:r>
              <a:rPr lang="en-US" sz="2400" i="1" dirty="0">
                <a:latin typeface="Century Gothic" panose="020B0502020202020204" pitchFamily="34" charset="0"/>
              </a:rPr>
              <a:t>What homologous group does the other product belong to?</a:t>
            </a:r>
          </a:p>
        </p:txBody>
      </p:sp>
      <p:sp>
        <p:nvSpPr>
          <p:cNvPr id="6" name="TextBox 5">
            <a:extLst>
              <a:ext uri="{FF2B5EF4-FFF2-40B4-BE49-F238E27FC236}">
                <a16:creationId xmlns:a16="http://schemas.microsoft.com/office/drawing/2014/main" id="{A04CBEE4-AA9F-23BD-FC66-345DD3247F09}"/>
              </a:ext>
            </a:extLst>
          </p:cNvPr>
          <p:cNvSpPr txBox="1"/>
          <p:nvPr/>
        </p:nvSpPr>
        <p:spPr>
          <a:xfrm>
            <a:off x="291156" y="2414726"/>
            <a:ext cx="111657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4</a:t>
            </a:r>
          </a:p>
        </p:txBody>
      </p:sp>
      <p:sp>
        <p:nvSpPr>
          <p:cNvPr id="14" name="TextBox 13">
            <a:extLst>
              <a:ext uri="{FF2B5EF4-FFF2-40B4-BE49-F238E27FC236}">
                <a16:creationId xmlns:a16="http://schemas.microsoft.com/office/drawing/2014/main" id="{51D10FEF-7D48-493A-D753-8633A23EE845}"/>
              </a:ext>
            </a:extLst>
          </p:cNvPr>
          <p:cNvSpPr txBox="1"/>
          <p:nvPr/>
        </p:nvSpPr>
        <p:spPr>
          <a:xfrm>
            <a:off x="251401" y="1957526"/>
            <a:ext cx="10984386" cy="461665"/>
          </a:xfrm>
          <a:prstGeom prst="rect">
            <a:avLst/>
          </a:prstGeom>
          <a:noFill/>
        </p:spPr>
        <p:txBody>
          <a:bodyPr wrap="square">
            <a:spAutoFit/>
          </a:bodyPr>
          <a:lstStyle/>
          <a:p>
            <a:r>
              <a:rPr lang="en-US" sz="2400" i="1" dirty="0">
                <a:latin typeface="Century Gothic" panose="020B0502020202020204" pitchFamily="34" charset="0"/>
              </a:rPr>
              <a:t>What is the chemical formula for the other product formed?</a:t>
            </a:r>
          </a:p>
        </p:txBody>
      </p:sp>
      <p:sp>
        <p:nvSpPr>
          <p:cNvPr id="4" name="TextBox 3">
            <a:extLst>
              <a:ext uri="{FF2B5EF4-FFF2-40B4-BE49-F238E27FC236}">
                <a16:creationId xmlns:a16="http://schemas.microsoft.com/office/drawing/2014/main" id="{D1E8B7FD-1E42-97D3-8A03-163CF3F4EA2F}"/>
              </a:ext>
            </a:extLst>
          </p:cNvPr>
          <p:cNvSpPr txBox="1"/>
          <p:nvPr/>
        </p:nvSpPr>
        <p:spPr>
          <a:xfrm>
            <a:off x="344164" y="3282743"/>
            <a:ext cx="185573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Alkenes</a:t>
            </a:r>
            <a:endParaRPr lang="en-US" sz="2400" b="1" baseline="-25000" dirty="0">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C5EF7EF9-5D6B-178A-21C4-D6020179E1BA}"/>
              </a:ext>
            </a:extLst>
          </p:cNvPr>
          <p:cNvSpPr txBox="1"/>
          <p:nvPr/>
        </p:nvSpPr>
        <p:spPr>
          <a:xfrm>
            <a:off x="311033" y="3806204"/>
            <a:ext cx="10755248" cy="830997"/>
          </a:xfrm>
          <a:prstGeom prst="rect">
            <a:avLst/>
          </a:prstGeom>
          <a:noFill/>
        </p:spPr>
        <p:txBody>
          <a:bodyPr wrap="square">
            <a:spAutoFit/>
          </a:bodyPr>
          <a:lstStyle/>
          <a:p>
            <a:r>
              <a:rPr lang="en-US" sz="2400" i="1" dirty="0">
                <a:latin typeface="Century Gothic" panose="020B0502020202020204" pitchFamily="34" charset="0"/>
              </a:rPr>
              <a:t>Explain how you could tell the difference between the two products once they were separated.</a:t>
            </a:r>
          </a:p>
        </p:txBody>
      </p:sp>
      <p:sp>
        <p:nvSpPr>
          <p:cNvPr id="24" name="TextBox 23">
            <a:extLst>
              <a:ext uri="{FF2B5EF4-FFF2-40B4-BE49-F238E27FC236}">
                <a16:creationId xmlns:a16="http://schemas.microsoft.com/office/drawing/2014/main" id="{71DAF866-E0C4-5536-9375-35061F4F7631}"/>
              </a:ext>
            </a:extLst>
          </p:cNvPr>
          <p:cNvSpPr txBox="1"/>
          <p:nvPr/>
        </p:nvSpPr>
        <p:spPr>
          <a:xfrm>
            <a:off x="317659" y="4588082"/>
            <a:ext cx="1113222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Add bromine water to each. Hexane will cause the bromine water to stay orange and the alkene will turn the bromine water colourless.</a:t>
            </a:r>
            <a:endParaRPr lang="en-US" sz="2400" b="1" baseline="-25000"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91D3A41B-DF23-DEDD-415D-CABCACA745A3}"/>
              </a:ext>
            </a:extLst>
          </p:cNvPr>
          <p:cNvSpPr txBox="1"/>
          <p:nvPr/>
        </p:nvSpPr>
        <p:spPr>
          <a:xfrm>
            <a:off x="344163" y="5449474"/>
            <a:ext cx="10755248" cy="461665"/>
          </a:xfrm>
          <a:prstGeom prst="rect">
            <a:avLst/>
          </a:prstGeom>
          <a:noFill/>
        </p:spPr>
        <p:txBody>
          <a:bodyPr wrap="square">
            <a:spAutoFit/>
          </a:bodyPr>
          <a:lstStyle/>
          <a:p>
            <a:r>
              <a:rPr lang="en-US" sz="2400" i="1" dirty="0">
                <a:latin typeface="Century Gothic" panose="020B0502020202020204" pitchFamily="34" charset="0"/>
              </a:rPr>
              <a:t>Explain why it is useful to crack octane.</a:t>
            </a:r>
          </a:p>
        </p:txBody>
      </p:sp>
      <p:sp>
        <p:nvSpPr>
          <p:cNvPr id="26" name="TextBox 25">
            <a:extLst>
              <a:ext uri="{FF2B5EF4-FFF2-40B4-BE49-F238E27FC236}">
                <a16:creationId xmlns:a16="http://schemas.microsoft.com/office/drawing/2014/main" id="{6D8F84B1-3CDD-BD69-61F2-1698D184203D}"/>
              </a:ext>
            </a:extLst>
          </p:cNvPr>
          <p:cNvSpPr txBox="1"/>
          <p:nvPr/>
        </p:nvSpPr>
        <p:spPr>
          <a:xfrm>
            <a:off x="330910" y="5853665"/>
            <a:ext cx="1113222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There is greater demand for shorter molecules like hexane, as they can be used as fuels. </a:t>
            </a:r>
            <a:endParaRPr lang="en-US" sz="2400" b="1" baseline="-25000" dirty="0">
              <a:solidFill>
                <a:schemeClr val="accent1"/>
              </a:solidFill>
              <a:latin typeface="Century Gothic" panose="020B0502020202020204" pitchFamily="34" charset="0"/>
            </a:endParaRPr>
          </a:p>
        </p:txBody>
      </p:sp>
      <p:sp>
        <p:nvSpPr>
          <p:cNvPr id="28" name="TextBox 27">
            <a:extLst>
              <a:ext uri="{FF2B5EF4-FFF2-40B4-BE49-F238E27FC236}">
                <a16:creationId xmlns:a16="http://schemas.microsoft.com/office/drawing/2014/main" id="{9E4FB829-72E4-1FC2-4868-FF11396EFEB6}"/>
              </a:ext>
            </a:extLst>
          </p:cNvPr>
          <p:cNvSpPr txBox="1"/>
          <p:nvPr/>
        </p:nvSpPr>
        <p:spPr>
          <a:xfrm>
            <a:off x="3080738" y="1328045"/>
            <a:ext cx="5089228" cy="461665"/>
          </a:xfrm>
          <a:prstGeom prst="rect">
            <a:avLst/>
          </a:prstGeom>
          <a:noFill/>
        </p:spPr>
        <p:txBody>
          <a:bodyPr wrap="square">
            <a:spAutoFit/>
          </a:bodyPr>
          <a:lstStyle/>
          <a:p>
            <a:r>
              <a:rPr lang="en-US" sz="2400" b="1" dirty="0">
                <a:latin typeface="Century Gothic" panose="020B0502020202020204" pitchFamily="34" charset="0"/>
              </a:rPr>
              <a:t>C</a:t>
            </a:r>
            <a:r>
              <a:rPr lang="en-US" sz="2400" b="1" baseline="-25000" dirty="0">
                <a:latin typeface="Century Gothic" panose="020B0502020202020204" pitchFamily="34" charset="0"/>
              </a:rPr>
              <a:t>8</a:t>
            </a:r>
            <a:r>
              <a:rPr lang="en-US" sz="2400" b="1" dirty="0">
                <a:latin typeface="Century Gothic" panose="020B0502020202020204" pitchFamily="34" charset="0"/>
              </a:rPr>
              <a:t>H</a:t>
            </a:r>
            <a:r>
              <a:rPr lang="en-US" sz="2400" b="1" baseline="-25000" dirty="0">
                <a:latin typeface="Century Gothic" panose="020B0502020202020204" pitchFamily="34" charset="0"/>
              </a:rPr>
              <a:t>18</a:t>
            </a:r>
            <a:r>
              <a:rPr lang="en-US" sz="2400" b="1" dirty="0">
                <a:latin typeface="Century Gothic" panose="020B0502020202020204" pitchFamily="34" charset="0"/>
              </a:rPr>
              <a:t> </a:t>
            </a:r>
            <a:r>
              <a:rPr lang="en-US" sz="2400" b="1" dirty="0">
                <a:latin typeface="Century Gothic" panose="020B0502020202020204" pitchFamily="34" charset="0"/>
                <a:sym typeface="Wingdings" pitchFamily="2" charset="2"/>
              </a:rPr>
              <a:t> </a:t>
            </a:r>
            <a:r>
              <a:rPr lang="en-US" sz="2400" b="1" dirty="0">
                <a:latin typeface="Century Gothic" panose="020B0502020202020204" pitchFamily="34" charset="0"/>
              </a:rPr>
              <a:t>C</a:t>
            </a:r>
            <a:r>
              <a:rPr lang="en-US" sz="2400" b="1" baseline="-25000" dirty="0">
                <a:latin typeface="Century Gothic" panose="020B0502020202020204" pitchFamily="34" charset="0"/>
              </a:rPr>
              <a:t>6</a:t>
            </a:r>
            <a:r>
              <a:rPr lang="en-US" sz="2400" b="1" dirty="0">
                <a:latin typeface="Century Gothic" panose="020B0502020202020204" pitchFamily="34" charset="0"/>
              </a:rPr>
              <a:t>H</a:t>
            </a:r>
            <a:r>
              <a:rPr lang="en-US" sz="2400" b="1" baseline="-25000" dirty="0">
                <a:latin typeface="Century Gothic" panose="020B0502020202020204" pitchFamily="34" charset="0"/>
              </a:rPr>
              <a:t>14</a:t>
            </a:r>
            <a:r>
              <a:rPr lang="en-US" sz="2400" b="1" dirty="0">
                <a:latin typeface="Century Gothic" panose="020B0502020202020204" pitchFamily="34" charset="0"/>
              </a:rPr>
              <a:t> + __________ </a:t>
            </a:r>
          </a:p>
        </p:txBody>
      </p:sp>
    </p:spTree>
    <p:extLst>
      <p:ext uri="{BB962C8B-B14F-4D97-AF65-F5344CB8AC3E}">
        <p14:creationId xmlns:p14="http://schemas.microsoft.com/office/powerpoint/2010/main" val="426662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p:bldP spid="4" grpId="0"/>
      <p:bldP spid="22" grpId="0"/>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5" name="Picture 4" descr="Text, letter&#10;&#10;Description automatically generated">
            <a:extLst>
              <a:ext uri="{FF2B5EF4-FFF2-40B4-BE49-F238E27FC236}">
                <a16:creationId xmlns:a16="http://schemas.microsoft.com/office/drawing/2014/main" id="{DB66C956-49F4-5F9E-704C-C54B0872B2BD}"/>
              </a:ext>
            </a:extLst>
          </p:cNvPr>
          <p:cNvPicPr>
            <a:picLocks noChangeAspect="1"/>
          </p:cNvPicPr>
          <p:nvPr/>
        </p:nvPicPr>
        <p:blipFill>
          <a:blip r:embed="rId3"/>
          <a:stretch>
            <a:fillRect/>
          </a:stretch>
        </p:blipFill>
        <p:spPr>
          <a:xfrm>
            <a:off x="8479140" y="1371601"/>
            <a:ext cx="2712322" cy="3816626"/>
          </a:xfrm>
          <a:prstGeom prst="rect">
            <a:avLst/>
          </a:prstGeom>
          <a:ln>
            <a:solidFill>
              <a:schemeClr val="tx1"/>
            </a:solidFill>
          </a:ln>
        </p:spPr>
      </p:pic>
      <p:pic>
        <p:nvPicPr>
          <p:cNvPr id="8" name="Picture 7" descr="Table&#10;&#10;Description automatically generated with medium confidence">
            <a:extLst>
              <a:ext uri="{FF2B5EF4-FFF2-40B4-BE49-F238E27FC236}">
                <a16:creationId xmlns:a16="http://schemas.microsoft.com/office/drawing/2014/main" id="{D576D808-2AE3-6DE8-6333-FAD09D4F7D08}"/>
              </a:ext>
            </a:extLst>
          </p:cNvPr>
          <p:cNvPicPr>
            <a:picLocks noChangeAspect="1"/>
          </p:cNvPicPr>
          <p:nvPr/>
        </p:nvPicPr>
        <p:blipFill>
          <a:blip r:embed="rId4"/>
          <a:stretch>
            <a:fillRect/>
          </a:stretch>
        </p:blipFill>
        <p:spPr>
          <a:xfrm>
            <a:off x="5744251" y="1375041"/>
            <a:ext cx="2690125" cy="3813186"/>
          </a:xfrm>
          <a:prstGeom prst="rect">
            <a:avLst/>
          </a:prstGeom>
          <a:ln>
            <a:solidFill>
              <a:schemeClr val="tx1"/>
            </a:solidFill>
          </a:ln>
        </p:spPr>
      </p:pic>
      <p:pic>
        <p:nvPicPr>
          <p:cNvPr id="12" name="Picture 11" descr="Table&#10;&#10;Description automatically generated">
            <a:extLst>
              <a:ext uri="{FF2B5EF4-FFF2-40B4-BE49-F238E27FC236}">
                <a16:creationId xmlns:a16="http://schemas.microsoft.com/office/drawing/2014/main" id="{3C828DBA-2174-F0CA-3D68-8110EA315CAA}"/>
              </a:ext>
            </a:extLst>
          </p:cNvPr>
          <p:cNvPicPr>
            <a:picLocks noChangeAspect="1"/>
          </p:cNvPicPr>
          <p:nvPr/>
        </p:nvPicPr>
        <p:blipFill>
          <a:blip r:embed="rId5"/>
          <a:stretch>
            <a:fillRect/>
          </a:stretch>
        </p:blipFill>
        <p:spPr>
          <a:xfrm>
            <a:off x="3026800" y="1370043"/>
            <a:ext cx="2673122" cy="3818183"/>
          </a:xfrm>
          <a:prstGeom prst="rect">
            <a:avLst/>
          </a:prstGeom>
          <a:ln>
            <a:solidFill>
              <a:schemeClr val="tx1"/>
            </a:solidFill>
          </a:ln>
        </p:spPr>
      </p:pic>
      <p:pic>
        <p:nvPicPr>
          <p:cNvPr id="15" name="Picture 14" descr="Graphical user interface, text, application&#10;&#10;Description automatically generated">
            <a:extLst>
              <a:ext uri="{FF2B5EF4-FFF2-40B4-BE49-F238E27FC236}">
                <a16:creationId xmlns:a16="http://schemas.microsoft.com/office/drawing/2014/main" id="{49CAE63A-8B00-DC2B-90B2-DB2E8D361C55}"/>
              </a:ext>
            </a:extLst>
          </p:cNvPr>
          <p:cNvPicPr>
            <a:picLocks noChangeAspect="1"/>
          </p:cNvPicPr>
          <p:nvPr/>
        </p:nvPicPr>
        <p:blipFill>
          <a:blip r:embed="rId6"/>
          <a:stretch>
            <a:fillRect/>
          </a:stretch>
        </p:blipFill>
        <p:spPr>
          <a:xfrm>
            <a:off x="258418" y="1371599"/>
            <a:ext cx="2723394" cy="3823079"/>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111278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They are broken down to form shorter chain hydrocarbons and alkenes.</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62BA4779-B63F-24E4-D263-6A04D837C119}"/>
              </a:ext>
            </a:extLst>
          </p:cNvPr>
          <p:cNvSpPr txBox="1"/>
          <p:nvPr/>
        </p:nvSpPr>
        <p:spPr>
          <a:xfrm>
            <a:off x="459068" y="1428132"/>
            <a:ext cx="1077333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B - Ethene</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2E1E5A64-887C-723C-A06D-63E28CEC4670}"/>
              </a:ext>
            </a:extLst>
          </p:cNvPr>
          <p:cNvSpPr txBox="1"/>
          <p:nvPr/>
        </p:nvSpPr>
        <p:spPr>
          <a:xfrm>
            <a:off x="475575" y="1972418"/>
            <a:ext cx="8152610" cy="230832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Any one from:</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Alkenes are unsaturated, alkanes are saturated</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Alkenes contain a C=C double bond</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Alkanes only contain C-C single bonds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Alkanes have the general formula C</a:t>
            </a:r>
            <a:r>
              <a:rPr lang="en-US" sz="2400" b="1" baseline="-25000" dirty="0">
                <a:solidFill>
                  <a:schemeClr val="accent1"/>
                </a:solidFill>
                <a:latin typeface="Century Gothic" panose="020B0502020202020204" pitchFamily="34" charset="0"/>
              </a:rPr>
              <a:t>n</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2n+2</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Alkenes have the general formula C</a:t>
            </a:r>
            <a:r>
              <a:rPr lang="en-US" sz="2400" b="1" baseline="-25000" dirty="0">
                <a:solidFill>
                  <a:schemeClr val="accent1"/>
                </a:solidFill>
                <a:latin typeface="Century Gothic" panose="020B0502020202020204" pitchFamily="34" charset="0"/>
              </a:rPr>
              <a:t>n</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2n</a:t>
            </a:r>
          </a:p>
        </p:txBody>
      </p:sp>
      <p:sp>
        <p:nvSpPr>
          <p:cNvPr id="4" name="TextBox 3">
            <a:extLst>
              <a:ext uri="{FF2B5EF4-FFF2-40B4-BE49-F238E27FC236}">
                <a16:creationId xmlns:a16="http://schemas.microsoft.com/office/drawing/2014/main" id="{1625B591-A116-4F36-21BF-59FCDCD805EF}"/>
              </a:ext>
            </a:extLst>
          </p:cNvPr>
          <p:cNvSpPr txBox="1"/>
          <p:nvPr/>
        </p:nvSpPr>
        <p:spPr>
          <a:xfrm>
            <a:off x="494237" y="4347178"/>
            <a:ext cx="1077333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C - Decomposition</a:t>
            </a:r>
            <a:endParaRPr lang="en-US" sz="2400" b="1" baseline="-25000"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1711512B-15BC-1AF1-04EC-A5933903A6E9}"/>
              </a:ext>
            </a:extLst>
          </p:cNvPr>
          <p:cNvSpPr txBox="1"/>
          <p:nvPr/>
        </p:nvSpPr>
        <p:spPr>
          <a:xfrm>
            <a:off x="494237" y="4956779"/>
            <a:ext cx="227240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5ai. C</a:t>
            </a:r>
            <a:r>
              <a:rPr lang="en-US" sz="2400" b="1" baseline="-25000" dirty="0">
                <a:solidFill>
                  <a:schemeClr val="accent1"/>
                </a:solidFill>
                <a:latin typeface="Century Gothic" panose="020B0502020202020204" pitchFamily="34" charset="0"/>
              </a:rPr>
              <a:t>4</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8</a:t>
            </a:r>
          </a:p>
        </p:txBody>
      </p:sp>
      <p:sp>
        <p:nvSpPr>
          <p:cNvPr id="10" name="TextBox 9">
            <a:extLst>
              <a:ext uri="{FF2B5EF4-FFF2-40B4-BE49-F238E27FC236}">
                <a16:creationId xmlns:a16="http://schemas.microsoft.com/office/drawing/2014/main" id="{F583137F-6020-DA01-00D0-0DF9E3C1DBED}"/>
              </a:ext>
            </a:extLst>
          </p:cNvPr>
          <p:cNvSpPr txBox="1"/>
          <p:nvPr/>
        </p:nvSpPr>
        <p:spPr>
          <a:xfrm>
            <a:off x="482514" y="5413979"/>
            <a:ext cx="227240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5aii. C</a:t>
            </a:r>
            <a:r>
              <a:rPr lang="en-US" sz="2400" b="1" baseline="-25000" dirty="0">
                <a:solidFill>
                  <a:schemeClr val="accent1"/>
                </a:solidFill>
                <a:latin typeface="Century Gothic" panose="020B0502020202020204" pitchFamily="34" charset="0"/>
              </a:rPr>
              <a:t>4</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10</a:t>
            </a:r>
          </a:p>
        </p:txBody>
      </p:sp>
      <p:sp>
        <p:nvSpPr>
          <p:cNvPr id="11" name="TextBox 10">
            <a:extLst>
              <a:ext uri="{FF2B5EF4-FFF2-40B4-BE49-F238E27FC236}">
                <a16:creationId xmlns:a16="http://schemas.microsoft.com/office/drawing/2014/main" id="{E532C87A-0AD1-1601-409B-509CB65B0568}"/>
              </a:ext>
            </a:extLst>
          </p:cNvPr>
          <p:cNvSpPr txBox="1"/>
          <p:nvPr/>
        </p:nvSpPr>
        <p:spPr>
          <a:xfrm>
            <a:off x="505961" y="5906349"/>
            <a:ext cx="227240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5aiii. C</a:t>
            </a:r>
            <a:r>
              <a:rPr lang="en-US" sz="2400" b="1" baseline="-25000" dirty="0">
                <a:solidFill>
                  <a:schemeClr val="accent1"/>
                </a:solidFill>
                <a:latin typeface="Century Gothic" panose="020B0502020202020204" pitchFamily="34" charset="0"/>
              </a:rPr>
              <a:t>6</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12</a:t>
            </a:r>
          </a:p>
        </p:txBody>
      </p:sp>
      <p:sp>
        <p:nvSpPr>
          <p:cNvPr id="13" name="TextBox 12">
            <a:extLst>
              <a:ext uri="{FF2B5EF4-FFF2-40B4-BE49-F238E27FC236}">
                <a16:creationId xmlns:a16="http://schemas.microsoft.com/office/drawing/2014/main" id="{C923E5D7-7434-B243-AFD6-E799ACBBE5AC}"/>
              </a:ext>
            </a:extLst>
          </p:cNvPr>
          <p:cNvSpPr txBox="1"/>
          <p:nvPr/>
        </p:nvSpPr>
        <p:spPr>
          <a:xfrm>
            <a:off x="5175738" y="4784138"/>
            <a:ext cx="6131168" cy="1569660"/>
          </a:xfrm>
          <a:prstGeom prst="rect">
            <a:avLst/>
          </a:prstGeom>
          <a:noFill/>
        </p:spPr>
        <p:txBody>
          <a:bodyPr wrap="square">
            <a:spAutoFit/>
          </a:bodyPr>
          <a:lstStyle/>
          <a:p>
            <a:pPr lvl="0" algn="just">
              <a:tabLst>
                <a:tab pos="5126355" algn="l"/>
              </a:tabLs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5b. </a:t>
            </a: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Alkanes</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and </a:t>
            </a:r>
            <a:r>
              <a:rPr lang="en-GB" sz="2400" b="1" dirty="0">
                <a:solidFill>
                  <a:schemeClr val="accent1"/>
                </a:solidFill>
                <a:effectLst/>
                <a:highlight>
                  <a:srgbClr val="00FFFF"/>
                </a:highlight>
                <a:latin typeface="Century Gothic" panose="020B0502020202020204" pitchFamily="34" charset="0"/>
                <a:ea typeface="Calibri" panose="020F0502020204030204" pitchFamily="34" charset="0"/>
                <a:cs typeface="Times New Roman" panose="02020603050405020304" pitchFamily="18" charset="0"/>
              </a:rPr>
              <a:t>alkenes</a:t>
            </a:r>
          </a:p>
          <a:p>
            <a:pPr marL="342900" lvl="0" indent="-342900" algn="just">
              <a:buFont typeface="+mj-lt"/>
              <a:buAutoNum type="romanLcPeriod"/>
              <a:tabLst>
                <a:tab pos="5126355" algn="l"/>
              </a:tabLst>
            </a:pP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C</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10</a:t>
            </a: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H</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22</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sym typeface="Wingdings" pitchFamily="2" charset="2"/>
              </a:rPr>
              <a:t></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C</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6</a:t>
            </a: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H</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14</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 </a:t>
            </a:r>
            <a:r>
              <a:rPr lang="en-US" sz="2400" b="1" dirty="0">
                <a:solidFill>
                  <a:schemeClr val="accent1"/>
                </a:solidFill>
                <a:highlight>
                  <a:srgbClr val="00FFFF"/>
                </a:highlight>
                <a:latin typeface="Century Gothic" panose="020B0502020202020204" pitchFamily="34" charset="0"/>
              </a:rPr>
              <a:t>C</a:t>
            </a:r>
            <a:r>
              <a:rPr lang="en-US" sz="2400" b="1" baseline="-25000" dirty="0">
                <a:solidFill>
                  <a:schemeClr val="accent1"/>
                </a:solidFill>
                <a:highlight>
                  <a:srgbClr val="00FFFF"/>
                </a:highlight>
                <a:latin typeface="Century Gothic" panose="020B0502020202020204" pitchFamily="34" charset="0"/>
              </a:rPr>
              <a:t>4</a:t>
            </a:r>
            <a:r>
              <a:rPr lang="en-US" sz="2400" b="1" dirty="0">
                <a:solidFill>
                  <a:schemeClr val="accent1"/>
                </a:solidFill>
                <a:highlight>
                  <a:srgbClr val="00FFFF"/>
                </a:highlight>
                <a:latin typeface="Century Gothic" panose="020B0502020202020204" pitchFamily="34" charset="0"/>
              </a:rPr>
              <a:t>H</a:t>
            </a:r>
            <a:r>
              <a:rPr lang="en-US" sz="2400" b="1" baseline="-25000" dirty="0">
                <a:solidFill>
                  <a:schemeClr val="accent1"/>
                </a:solidFill>
                <a:highlight>
                  <a:srgbClr val="00FFFF"/>
                </a:highlight>
                <a:latin typeface="Century Gothic" panose="020B0502020202020204" pitchFamily="34" charset="0"/>
              </a:rPr>
              <a:t>8</a:t>
            </a:r>
            <a:r>
              <a:rPr lang="en-US" sz="2400" b="1" baseline="-25000" dirty="0">
                <a:solidFill>
                  <a:schemeClr val="accent1"/>
                </a:solidFill>
                <a:latin typeface="Century Gothic" panose="020B0502020202020204" pitchFamily="34" charset="0"/>
              </a:rPr>
              <a:t>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t>
            </a:r>
            <a:endParaRPr lang="en-GB" sz="24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romanLcPeriod"/>
              <a:tabLst>
                <a:tab pos="5126355" algn="l"/>
              </a:tabLst>
            </a:pP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C</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6</a:t>
            </a: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H</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14</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sym typeface="Wingdings" pitchFamily="2" charset="2"/>
              </a:rPr>
              <a:t></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b="1" dirty="0">
                <a:solidFill>
                  <a:schemeClr val="accent1"/>
                </a:solidFill>
                <a:effectLst/>
                <a:highlight>
                  <a:srgbClr val="00FFFF"/>
                </a:highlight>
                <a:latin typeface="Century Gothic" panose="020B0502020202020204" pitchFamily="34" charset="0"/>
                <a:ea typeface="Calibri" panose="020F0502020204030204" pitchFamily="34" charset="0"/>
                <a:cs typeface="Times New Roman" panose="02020603050405020304" pitchFamily="18" charset="0"/>
              </a:rPr>
              <a:t>C</a:t>
            </a:r>
            <a:r>
              <a:rPr lang="en-GB" sz="2400" b="1" baseline="-25000" dirty="0">
                <a:solidFill>
                  <a:schemeClr val="accent1"/>
                </a:solidFill>
                <a:effectLst/>
                <a:highlight>
                  <a:srgbClr val="00FFFF"/>
                </a:highlight>
                <a:latin typeface="Century Gothic" panose="020B0502020202020204" pitchFamily="34" charset="0"/>
                <a:ea typeface="Calibri" panose="020F0502020204030204" pitchFamily="34" charset="0"/>
                <a:cs typeface="Times New Roman" panose="02020603050405020304" pitchFamily="18" charset="0"/>
              </a:rPr>
              <a:t>2</a:t>
            </a:r>
            <a:r>
              <a:rPr lang="en-GB" sz="2400" b="1" dirty="0">
                <a:solidFill>
                  <a:schemeClr val="accent1"/>
                </a:solidFill>
                <a:effectLst/>
                <a:highlight>
                  <a:srgbClr val="00FFFF"/>
                </a:highlight>
                <a:latin typeface="Century Gothic" panose="020B0502020202020204" pitchFamily="34" charset="0"/>
                <a:ea typeface="Calibri" panose="020F0502020204030204" pitchFamily="34" charset="0"/>
                <a:cs typeface="Times New Roman" panose="02020603050405020304" pitchFamily="18" charset="0"/>
              </a:rPr>
              <a:t>H</a:t>
            </a:r>
            <a:r>
              <a:rPr lang="en-GB" sz="2400" b="1" baseline="-25000" dirty="0">
                <a:solidFill>
                  <a:schemeClr val="accent1"/>
                </a:solidFill>
                <a:effectLst/>
                <a:highlight>
                  <a:srgbClr val="00FFFF"/>
                </a:highlight>
                <a:latin typeface="Century Gothic" panose="020B0502020202020204" pitchFamily="34" charset="0"/>
                <a:ea typeface="Calibri" panose="020F0502020204030204" pitchFamily="34" charset="0"/>
                <a:cs typeface="Times New Roman" panose="02020603050405020304" pitchFamily="18" charset="0"/>
              </a:rPr>
              <a:t>4</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 </a:t>
            </a:r>
            <a:r>
              <a:rPr lang="en-US" sz="2400" b="1" dirty="0">
                <a:solidFill>
                  <a:schemeClr val="accent1"/>
                </a:solidFill>
                <a:highlight>
                  <a:srgbClr val="FFFF00"/>
                </a:highlight>
                <a:latin typeface="Century Gothic" panose="020B0502020202020204" pitchFamily="34" charset="0"/>
              </a:rPr>
              <a:t>C</a:t>
            </a:r>
            <a:r>
              <a:rPr lang="en-US" sz="2400" b="1" baseline="-25000" dirty="0">
                <a:solidFill>
                  <a:schemeClr val="accent1"/>
                </a:solidFill>
                <a:highlight>
                  <a:srgbClr val="FFFF00"/>
                </a:highlight>
                <a:latin typeface="Century Gothic" panose="020B0502020202020204" pitchFamily="34" charset="0"/>
              </a:rPr>
              <a:t>4</a:t>
            </a:r>
            <a:r>
              <a:rPr lang="en-US" sz="2400" b="1" dirty="0">
                <a:solidFill>
                  <a:schemeClr val="accent1"/>
                </a:solidFill>
                <a:highlight>
                  <a:srgbClr val="FFFF00"/>
                </a:highlight>
                <a:latin typeface="Century Gothic" panose="020B0502020202020204" pitchFamily="34" charset="0"/>
              </a:rPr>
              <a:t>H</a:t>
            </a:r>
            <a:r>
              <a:rPr lang="en-US" sz="2400" b="1" baseline="-25000" dirty="0">
                <a:solidFill>
                  <a:schemeClr val="accent1"/>
                </a:solidFill>
                <a:highlight>
                  <a:srgbClr val="FFFF00"/>
                </a:highlight>
                <a:latin typeface="Century Gothic" panose="020B0502020202020204" pitchFamily="34" charset="0"/>
              </a:rPr>
              <a:t>10</a:t>
            </a:r>
            <a:r>
              <a:rPr lang="en-US" sz="2400" b="1" baseline="-25000" dirty="0">
                <a:solidFill>
                  <a:schemeClr val="accent1"/>
                </a:solidFill>
                <a:latin typeface="Century Gothic" panose="020B0502020202020204" pitchFamily="34" charset="0"/>
              </a:rPr>
              <a:t>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t>
            </a:r>
            <a:endParaRPr lang="en-GB" sz="24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buFont typeface="+mj-lt"/>
              <a:buAutoNum type="romanLcPeriod"/>
              <a:tabLst>
                <a:tab pos="5126355" algn="l"/>
              </a:tabLst>
            </a:pP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C</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14</a:t>
            </a: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H</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30</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sym typeface="Wingdings" pitchFamily="2" charset="2"/>
              </a:rPr>
              <a:t></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t>
            </a: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C</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8</a:t>
            </a:r>
            <a:r>
              <a:rPr lang="en-GB" sz="2400" b="1"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H</a:t>
            </a:r>
            <a:r>
              <a:rPr lang="en-GB" sz="2400" b="1" baseline="-25000" dirty="0">
                <a:solidFill>
                  <a:schemeClr val="accent1"/>
                </a:solidFill>
                <a:effectLst/>
                <a:highlight>
                  <a:srgbClr val="FFFF00"/>
                </a:highlight>
                <a:latin typeface="Century Gothic" panose="020B0502020202020204" pitchFamily="34" charset="0"/>
                <a:ea typeface="Calibri" panose="020F0502020204030204" pitchFamily="34" charset="0"/>
                <a:cs typeface="Times New Roman" panose="02020603050405020304" pitchFamily="18" charset="0"/>
              </a:rPr>
              <a:t>18</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 </a:t>
            </a:r>
            <a:r>
              <a:rPr lang="en-US" sz="2400" b="1" dirty="0">
                <a:solidFill>
                  <a:schemeClr val="accent1"/>
                </a:solidFill>
                <a:highlight>
                  <a:srgbClr val="00FFFF"/>
                </a:highlight>
                <a:latin typeface="Century Gothic" panose="020B0502020202020204" pitchFamily="34" charset="0"/>
              </a:rPr>
              <a:t>C</a:t>
            </a:r>
            <a:r>
              <a:rPr lang="en-US" sz="2400" b="1" baseline="-25000" dirty="0">
                <a:solidFill>
                  <a:schemeClr val="accent1"/>
                </a:solidFill>
                <a:highlight>
                  <a:srgbClr val="00FFFF"/>
                </a:highlight>
                <a:latin typeface="Century Gothic" panose="020B0502020202020204" pitchFamily="34" charset="0"/>
              </a:rPr>
              <a:t>6</a:t>
            </a:r>
            <a:r>
              <a:rPr lang="en-US" sz="2400" b="1" dirty="0">
                <a:solidFill>
                  <a:schemeClr val="accent1"/>
                </a:solidFill>
                <a:highlight>
                  <a:srgbClr val="00FFFF"/>
                </a:highlight>
                <a:latin typeface="Century Gothic" panose="020B0502020202020204" pitchFamily="34" charset="0"/>
              </a:rPr>
              <a:t>H</a:t>
            </a:r>
            <a:r>
              <a:rPr lang="en-US" sz="2400" b="1" baseline="-25000" dirty="0">
                <a:solidFill>
                  <a:schemeClr val="accent1"/>
                </a:solidFill>
                <a:highlight>
                  <a:srgbClr val="00FFFF"/>
                </a:highlight>
                <a:latin typeface="Century Gothic" panose="020B0502020202020204" pitchFamily="34" charset="0"/>
              </a:rPr>
              <a:t>12</a:t>
            </a:r>
            <a:endParaRPr lang="en-GB" sz="2400" b="1" dirty="0">
              <a:solidFill>
                <a:schemeClr val="accent1"/>
              </a:solidFill>
              <a:effectLst/>
              <a:highlight>
                <a:srgbClr val="00FFFF"/>
              </a:highligh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P spid="4" grpId="0"/>
      <p:bldP spid="9" grpId="0"/>
      <p:bldP spid="10" grpId="0"/>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Cracking</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equation for the combustion of alkanes.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when incomplete combustion takes place.</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alkane with the chemical formula C</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H</a:t>
            </a:r>
            <a:r>
              <a:rPr lang="en-GB" sz="2400" baseline="-25000" dirty="0">
                <a:solidFill>
                  <a:schemeClr val="dk1"/>
                </a:solidFill>
                <a:latin typeface="Century Gothic"/>
                <a:ea typeface="Century Gothic"/>
                <a:cs typeface="Century Gothic"/>
                <a:sym typeface="Century Gothic"/>
              </a:rPr>
              <a:t>6.</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Describe what short chain hydrocarbons are used for.</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Draw the structural formula for methane.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Alkane + oxygen </a:t>
            </a:r>
            <a:r>
              <a:rPr lang="en-GB" sz="2400" b="1" u="none" strike="noStrike" cap="none" dirty="0">
                <a:solidFill>
                  <a:schemeClr val="accent1"/>
                </a:solidFill>
                <a:latin typeface="Century Gothic" panose="020B0502020202020204" pitchFamily="34" charset="0"/>
                <a:ea typeface="Arial"/>
                <a:cs typeface="Arial"/>
                <a:sym typeface="Wingdings" pitchFamily="2" charset="2"/>
              </a:rPr>
              <a:t> carbon dioxide + water</a:t>
            </a:r>
            <a:endParaRPr sz="2400" b="1" u="none" strike="noStrike" cap="none"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72723" y="2600970"/>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When there is a limited supply of oxygen.</a:t>
            </a:r>
            <a:endParaRPr sz="2400" b="1" i="0" u="none" strike="noStrike" cap="none" baseline="30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74803" y="3358647"/>
            <a:ext cx="104579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Ethane</a:t>
            </a:r>
            <a:endParaRPr sz="1400" b="1" i="0" u="none" strike="noStrike" cap="none" baseline="-25000" dirty="0">
              <a:solidFill>
                <a:schemeClr val="accent1"/>
              </a:solidFill>
              <a:latin typeface="Arial"/>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74157" y="4049402"/>
            <a:ext cx="104601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As fuels for heating or cooking</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1612504" y="479823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 name="TextBox 9">
            <a:extLst>
              <a:ext uri="{FF2B5EF4-FFF2-40B4-BE49-F238E27FC236}">
                <a16:creationId xmlns:a16="http://schemas.microsoft.com/office/drawing/2014/main" id="{8A61B9C2-BDA0-6F05-CBE1-9A874FD35BF0}"/>
              </a:ext>
            </a:extLst>
          </p:cNvPr>
          <p:cNvSpPr txBox="1"/>
          <p:nvPr/>
        </p:nvSpPr>
        <p:spPr>
          <a:xfrm>
            <a:off x="1645162" y="622378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 name="Straight Connector 10">
            <a:extLst>
              <a:ext uri="{FF2B5EF4-FFF2-40B4-BE49-F238E27FC236}">
                <a16:creationId xmlns:a16="http://schemas.microsoft.com/office/drawing/2014/main" id="{050E4915-894B-410B-39AC-1EA8A985B3F4}"/>
              </a:ext>
            </a:extLst>
          </p:cNvPr>
          <p:cNvCxnSpPr>
            <a:cxnSpLocks/>
          </p:cNvCxnSpPr>
          <p:nvPr/>
        </p:nvCxnSpPr>
        <p:spPr>
          <a:xfrm flipH="1">
            <a:off x="2080591" y="577037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D9AE920-713D-2170-E82F-D9ECDAFA0518}"/>
              </a:ext>
            </a:extLst>
          </p:cNvPr>
          <p:cNvSpPr txBox="1"/>
          <p:nvPr/>
        </p:nvSpPr>
        <p:spPr>
          <a:xfrm>
            <a:off x="1623390" y="552000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 name="TextBox 12">
            <a:extLst>
              <a:ext uri="{FF2B5EF4-FFF2-40B4-BE49-F238E27FC236}">
                <a16:creationId xmlns:a16="http://schemas.microsoft.com/office/drawing/2014/main" id="{3E489D63-3478-AD5B-C2BF-7BD94D9BDBF3}"/>
              </a:ext>
            </a:extLst>
          </p:cNvPr>
          <p:cNvSpPr txBox="1"/>
          <p:nvPr/>
        </p:nvSpPr>
        <p:spPr>
          <a:xfrm>
            <a:off x="1002906" y="549823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 name="Straight Connector 13">
            <a:extLst>
              <a:ext uri="{FF2B5EF4-FFF2-40B4-BE49-F238E27FC236}">
                <a16:creationId xmlns:a16="http://schemas.microsoft.com/office/drawing/2014/main" id="{6FE0F2D9-52A2-2E80-170F-E701D8CD7F50}"/>
              </a:ext>
            </a:extLst>
          </p:cNvPr>
          <p:cNvCxnSpPr>
            <a:cxnSpLocks/>
          </p:cNvCxnSpPr>
          <p:nvPr/>
        </p:nvCxnSpPr>
        <p:spPr>
          <a:xfrm flipV="1">
            <a:off x="1835423" y="5922774"/>
            <a:ext cx="0" cy="3587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F21A056-939E-DE10-A64A-E40494035FC4}"/>
              </a:ext>
            </a:extLst>
          </p:cNvPr>
          <p:cNvCxnSpPr>
            <a:cxnSpLocks/>
          </p:cNvCxnSpPr>
          <p:nvPr/>
        </p:nvCxnSpPr>
        <p:spPr>
          <a:xfrm flipH="1">
            <a:off x="1371600" y="575712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5D3BCF0-7125-3850-BDCA-4A7C22F6C373}"/>
              </a:ext>
            </a:extLst>
          </p:cNvPr>
          <p:cNvSpPr txBox="1"/>
          <p:nvPr/>
        </p:nvSpPr>
        <p:spPr>
          <a:xfrm>
            <a:off x="2367880" y="551148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7" name="Straight Connector 16">
            <a:extLst>
              <a:ext uri="{FF2B5EF4-FFF2-40B4-BE49-F238E27FC236}">
                <a16:creationId xmlns:a16="http://schemas.microsoft.com/office/drawing/2014/main" id="{44A90D7F-6F8F-0307-C805-2CCCD1F3D893}"/>
              </a:ext>
            </a:extLst>
          </p:cNvPr>
          <p:cNvCxnSpPr>
            <a:cxnSpLocks/>
          </p:cNvCxnSpPr>
          <p:nvPr/>
        </p:nvCxnSpPr>
        <p:spPr>
          <a:xfrm flipV="1">
            <a:off x="1808919" y="5200533"/>
            <a:ext cx="0" cy="3587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2" grpId="0"/>
      <p:bldP spid="13"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18BA8-318C-C90F-07B8-FB07EF01D2B2}"/>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6" name="TextBox 5">
            <a:extLst>
              <a:ext uri="{FF2B5EF4-FFF2-40B4-BE49-F238E27FC236}">
                <a16:creationId xmlns:a16="http://schemas.microsoft.com/office/drawing/2014/main" id="{888D02FC-530E-90A9-EA8A-050015D4ECF3}"/>
              </a:ext>
            </a:extLst>
          </p:cNvPr>
          <p:cNvSpPr txBox="1"/>
          <p:nvPr/>
        </p:nvSpPr>
        <p:spPr>
          <a:xfrm>
            <a:off x="428682" y="870449"/>
            <a:ext cx="10802026" cy="193899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 Any two from:</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cracking uses a catalyst, fractional distillation doesn’t</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cracking breaks up molecules, fractional distillation separates them</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cracking is a chemical reaction, fractional distillation is a physical process</a:t>
            </a:r>
          </a:p>
        </p:txBody>
      </p:sp>
      <p:sp>
        <p:nvSpPr>
          <p:cNvPr id="9" name="TextBox 8">
            <a:extLst>
              <a:ext uri="{FF2B5EF4-FFF2-40B4-BE49-F238E27FC236}">
                <a16:creationId xmlns:a16="http://schemas.microsoft.com/office/drawing/2014/main" id="{C2F4F390-C593-A0E6-DE57-401555026211}"/>
              </a:ext>
            </a:extLst>
          </p:cNvPr>
          <p:cNvSpPr txBox="1"/>
          <p:nvPr/>
        </p:nvSpPr>
        <p:spPr>
          <a:xfrm>
            <a:off x="447345" y="2870071"/>
            <a:ext cx="227240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C</a:t>
            </a:r>
            <a:r>
              <a:rPr lang="en-US" sz="2400" b="1" baseline="-25000" dirty="0">
                <a:solidFill>
                  <a:schemeClr val="accent1"/>
                </a:solidFill>
                <a:latin typeface="Century Gothic" panose="020B0502020202020204" pitchFamily="34" charset="0"/>
              </a:rPr>
              <a:t>8</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18</a:t>
            </a:r>
          </a:p>
        </p:txBody>
      </p:sp>
      <p:sp>
        <p:nvSpPr>
          <p:cNvPr id="11" name="TextBox 10">
            <a:extLst>
              <a:ext uri="{FF2B5EF4-FFF2-40B4-BE49-F238E27FC236}">
                <a16:creationId xmlns:a16="http://schemas.microsoft.com/office/drawing/2014/main" id="{8784E7FB-37EB-7C7B-EC08-9E28422EF15F}"/>
              </a:ext>
            </a:extLst>
          </p:cNvPr>
          <p:cNvSpPr txBox="1"/>
          <p:nvPr/>
        </p:nvSpPr>
        <p:spPr>
          <a:xfrm>
            <a:off x="459068" y="3397610"/>
            <a:ext cx="227240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Ethene</a:t>
            </a:r>
            <a:endParaRPr lang="en-US" sz="2400" b="1" baseline="-25000"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7F596268-F938-C29F-7ADC-B3DB302F5217}"/>
              </a:ext>
            </a:extLst>
          </p:cNvPr>
          <p:cNvSpPr txBox="1"/>
          <p:nvPr/>
        </p:nvSpPr>
        <p:spPr>
          <a:xfrm>
            <a:off x="470791" y="3948595"/>
            <a:ext cx="1090059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Bromine water could be added to it, which would turn colourless.</a:t>
            </a:r>
            <a:endParaRPr lang="en-US" sz="2400" b="1" baseline="-25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5A962099-EF47-DEB5-9588-3FDC2FBE956A}"/>
              </a:ext>
            </a:extLst>
          </p:cNvPr>
          <p:cNvSpPr txBox="1"/>
          <p:nvPr/>
        </p:nvSpPr>
        <p:spPr>
          <a:xfrm>
            <a:off x="510743" y="4563218"/>
            <a:ext cx="10802026"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7d. Any two from:</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High temperature</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Steam</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Catalyst (accept zeolite, aluminium oxide)</a:t>
            </a:r>
          </a:p>
        </p:txBody>
      </p:sp>
    </p:spTree>
    <p:extLst>
      <p:ext uri="{BB962C8B-B14F-4D97-AF65-F5344CB8AC3E}">
        <p14:creationId xmlns:p14="http://schemas.microsoft.com/office/powerpoint/2010/main" val="3515927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2" grpId="0"/>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30B98-1565-EED2-708B-A82B76623D0B}"/>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6F0C1247-73F7-0C2E-2244-A3C497AC4D21}"/>
              </a:ext>
            </a:extLst>
          </p:cNvPr>
          <p:cNvSpPr txBox="1"/>
          <p:nvPr/>
        </p:nvSpPr>
        <p:spPr>
          <a:xfrm>
            <a:off x="428682" y="870449"/>
            <a:ext cx="10802026"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8a. Liquefied petroleum gases</a:t>
            </a:r>
          </a:p>
        </p:txBody>
      </p:sp>
      <p:sp>
        <p:nvSpPr>
          <p:cNvPr id="4" name="TextBox 3">
            <a:extLst>
              <a:ext uri="{FF2B5EF4-FFF2-40B4-BE49-F238E27FC236}">
                <a16:creationId xmlns:a16="http://schemas.microsoft.com/office/drawing/2014/main" id="{E09737F1-E972-EBFB-C834-840D94186EE9}"/>
              </a:ext>
            </a:extLst>
          </p:cNvPr>
          <p:cNvSpPr txBox="1"/>
          <p:nvPr/>
        </p:nvSpPr>
        <p:spPr>
          <a:xfrm>
            <a:off x="452128" y="1409711"/>
            <a:ext cx="10802026" cy="830997"/>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8b. Bitumen/residue</a:t>
            </a:r>
          </a:p>
          <a:p>
            <a:r>
              <a:rPr lang="en-GB" sz="2400" b="1" dirty="0">
                <a:solidFill>
                  <a:schemeClr val="accent1"/>
                </a:solidFill>
                <a:latin typeface="Century Gothic" panose="020B0502020202020204" pitchFamily="34" charset="0"/>
              </a:rPr>
              <a:t>22 %</a:t>
            </a:r>
          </a:p>
        </p:txBody>
      </p:sp>
      <p:sp>
        <p:nvSpPr>
          <p:cNvPr id="5" name="TextBox 4">
            <a:extLst>
              <a:ext uri="{FF2B5EF4-FFF2-40B4-BE49-F238E27FC236}">
                <a16:creationId xmlns:a16="http://schemas.microsoft.com/office/drawing/2014/main" id="{B17A2F28-D0DF-F57F-180E-3B7B0DCDABD3}"/>
              </a:ext>
            </a:extLst>
          </p:cNvPr>
          <p:cNvSpPr txBox="1"/>
          <p:nvPr/>
        </p:nvSpPr>
        <p:spPr>
          <a:xfrm>
            <a:off x="440405" y="2218604"/>
            <a:ext cx="10802026"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8c. LPG/liquefied petroleum gases</a:t>
            </a:r>
          </a:p>
        </p:txBody>
      </p:sp>
      <p:sp>
        <p:nvSpPr>
          <p:cNvPr id="6" name="TextBox 5">
            <a:extLst>
              <a:ext uri="{FF2B5EF4-FFF2-40B4-BE49-F238E27FC236}">
                <a16:creationId xmlns:a16="http://schemas.microsoft.com/office/drawing/2014/main" id="{9C4AEE43-D4C4-C3C9-8E18-87AC12A95DA7}"/>
              </a:ext>
            </a:extLst>
          </p:cNvPr>
          <p:cNvSpPr txBox="1"/>
          <p:nvPr/>
        </p:nvSpPr>
        <p:spPr>
          <a:xfrm>
            <a:off x="463851" y="2710974"/>
            <a:ext cx="10802026" cy="1200329"/>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8d. To break longer chains into smaller chains where the demand is higher. For example, only 10% of crude oil is petrol but the demand for petrol is 25% of the total. </a:t>
            </a:r>
          </a:p>
        </p:txBody>
      </p:sp>
      <p:sp>
        <p:nvSpPr>
          <p:cNvPr id="7" name="TextBox 6">
            <a:extLst>
              <a:ext uri="{FF2B5EF4-FFF2-40B4-BE49-F238E27FC236}">
                <a16:creationId xmlns:a16="http://schemas.microsoft.com/office/drawing/2014/main" id="{04ACD06E-3B05-D408-00C5-720AEBD44ECD}"/>
              </a:ext>
            </a:extLst>
          </p:cNvPr>
          <p:cNvSpPr txBox="1"/>
          <p:nvPr/>
        </p:nvSpPr>
        <p:spPr>
          <a:xfrm>
            <a:off x="487297" y="4070849"/>
            <a:ext cx="10802026"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9a. Hydrocarbons</a:t>
            </a:r>
          </a:p>
        </p:txBody>
      </p:sp>
      <p:sp>
        <p:nvSpPr>
          <p:cNvPr id="9" name="TextBox 8">
            <a:extLst>
              <a:ext uri="{FF2B5EF4-FFF2-40B4-BE49-F238E27FC236}">
                <a16:creationId xmlns:a16="http://schemas.microsoft.com/office/drawing/2014/main" id="{106532C7-F763-1238-9FCB-D231344090F9}"/>
              </a:ext>
            </a:extLst>
          </p:cNvPr>
          <p:cNvSpPr txBox="1"/>
          <p:nvPr/>
        </p:nvSpPr>
        <p:spPr>
          <a:xfrm>
            <a:off x="487298" y="4586664"/>
            <a:ext cx="10802026"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9b. Cracking</a:t>
            </a:r>
          </a:p>
        </p:txBody>
      </p:sp>
      <p:sp>
        <p:nvSpPr>
          <p:cNvPr id="10" name="TextBox 9">
            <a:extLst>
              <a:ext uri="{FF2B5EF4-FFF2-40B4-BE49-F238E27FC236}">
                <a16:creationId xmlns:a16="http://schemas.microsoft.com/office/drawing/2014/main" id="{B2AA7A68-5787-36A4-4B9E-C199547A93CC}"/>
              </a:ext>
            </a:extLst>
          </p:cNvPr>
          <p:cNvSpPr txBox="1"/>
          <p:nvPr/>
        </p:nvSpPr>
        <p:spPr>
          <a:xfrm>
            <a:off x="510743" y="5102480"/>
            <a:ext cx="10802026"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9c. Fuel/petrol</a:t>
            </a:r>
          </a:p>
        </p:txBody>
      </p:sp>
      <p:sp>
        <p:nvSpPr>
          <p:cNvPr id="11" name="TextBox 10">
            <a:extLst>
              <a:ext uri="{FF2B5EF4-FFF2-40B4-BE49-F238E27FC236}">
                <a16:creationId xmlns:a16="http://schemas.microsoft.com/office/drawing/2014/main" id="{3475436D-6DB5-A46A-2425-CF101DCEAF59}"/>
              </a:ext>
            </a:extLst>
          </p:cNvPr>
          <p:cNvSpPr txBox="1"/>
          <p:nvPr/>
        </p:nvSpPr>
        <p:spPr>
          <a:xfrm>
            <a:off x="534190" y="5594849"/>
            <a:ext cx="10802026" cy="830997"/>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10. Feedstock for petrochemical industry/chemical reactions, for making plastics/polymers</a:t>
            </a:r>
          </a:p>
        </p:txBody>
      </p:sp>
    </p:spTree>
    <p:extLst>
      <p:ext uri="{BB962C8B-B14F-4D97-AF65-F5344CB8AC3E}">
        <p14:creationId xmlns:p14="http://schemas.microsoft.com/office/powerpoint/2010/main" val="1926439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32A3-61CC-53BE-5DFE-E2EFB27E0B4E}"/>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E243CCFA-0B5D-BB70-BBD1-ED9EDD21C520}"/>
              </a:ext>
            </a:extLst>
          </p:cNvPr>
          <p:cNvSpPr txBox="1"/>
          <p:nvPr/>
        </p:nvSpPr>
        <p:spPr>
          <a:xfrm>
            <a:off x="428682" y="870449"/>
            <a:ext cx="10802026" cy="1569660"/>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10a. It involves thermal decomposition, which is an endothermic reaction. More energy is taken in from the surroundings than is released through the reaction, which is why it has to take place at high temperatures.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7AC2B35E-5965-2A9C-BD86-0C0ECD1A400B}"/>
                  </a:ext>
                </a:extLst>
              </p:cNvPr>
              <p:cNvSpPr txBox="1"/>
              <p:nvPr/>
            </p:nvSpPr>
            <p:spPr>
              <a:xfrm>
                <a:off x="470385" y="2571910"/>
                <a:ext cx="5129401" cy="1815690"/>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10b. </a:t>
                </a:r>
                <a:endParaRPr lang="en-GB" sz="2000" b="1" i="0"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𝐂𝟐𝐇𝟒</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𝐂</m:t>
                      </m:r>
                      <m:r>
                        <a:rPr lang="en-GB" sz="2000" b="1" i="0" baseline="-25000" smtClean="0">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𝐇</m:t>
                      </m:r>
                      <m:r>
                        <a:rPr lang="en-GB" sz="2000" b="1" i="0" baseline="-25000" smtClean="0">
                          <a:solidFill>
                            <a:schemeClr val="accent1"/>
                          </a:solidFill>
                          <a:latin typeface="Cambria Math" panose="02040503050406030204" pitchFamily="18" charset="0"/>
                        </a:rPr>
                        <m:t>𝟒</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𝟒𝟎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𝟎𝟎𝟎</m:t>
                          </m:r>
                        </m:num>
                        <m:den>
                          <m:r>
                            <a:rPr lang="en-GB" sz="2000" b="1" i="1" smtClean="0">
                              <a:solidFill>
                                <a:schemeClr val="accent1"/>
                              </a:solidFill>
                              <a:latin typeface="Cambria Math" panose="02040503050406030204" pitchFamily="18" charset="0"/>
                            </a:rPr>
                            <m:t>𝟐𝟖</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𝟒𝟐𝟖</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7AC2B35E-5965-2A9C-BD86-0C0ECD1A400B}"/>
                  </a:ext>
                </a:extLst>
              </p:cNvPr>
              <p:cNvSpPr txBox="1">
                <a:spLocks noRot="1" noChangeAspect="1" noMove="1" noResize="1" noEditPoints="1" noAdjustHandles="1" noChangeArrowheads="1" noChangeShapeType="1" noTextEdit="1"/>
              </p:cNvSpPr>
              <p:nvPr/>
            </p:nvSpPr>
            <p:spPr>
              <a:xfrm>
                <a:off x="470385" y="2571910"/>
                <a:ext cx="5129401" cy="1815690"/>
              </a:xfrm>
              <a:prstGeom prst="rect">
                <a:avLst/>
              </a:prstGeom>
              <a:blipFill>
                <a:blip r:embed="rId3"/>
                <a:stretch>
                  <a:fillRect l="-985" t="-2778" b="-347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C8D256A-03A8-A46D-E7E9-5BEC76CE93D0}"/>
                  </a:ext>
                </a:extLst>
              </p:cNvPr>
              <p:cNvSpPr txBox="1"/>
              <p:nvPr/>
            </p:nvSpPr>
            <p:spPr>
              <a:xfrm>
                <a:off x="476811" y="4441644"/>
                <a:ext cx="5448799" cy="2384564"/>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Mole ratio = 1:2</a:t>
                </a: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𝐂𝟐𝟎𝐇𝟒𝟐</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𝟕𝟏𝟒</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𝟐𝟖𝟓𝟕</m:t>
                      </m:r>
                      <m:r>
                        <a:rPr lang="en-GB" sz="2000" b="1" i="0" smtClean="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𝐂</m:t>
                      </m:r>
                      <m:r>
                        <a:rPr lang="en-GB" sz="2000" b="1" i="0" baseline="-25000" smtClean="0">
                          <a:solidFill>
                            <a:schemeClr val="accent1"/>
                          </a:solidFill>
                          <a:latin typeface="Cambria Math" panose="02040503050406030204" pitchFamily="18" charset="0"/>
                        </a:rPr>
                        <m:t>𝟐𝟎</m:t>
                      </m:r>
                      <m:r>
                        <a:rPr lang="en-GB" sz="2000" b="1" i="0" smtClean="0">
                          <a:solidFill>
                            <a:schemeClr val="accent1"/>
                          </a:solidFill>
                          <a:latin typeface="Cambria Math" panose="02040503050406030204" pitchFamily="18" charset="0"/>
                        </a:rPr>
                        <m:t>𝐇</m:t>
                      </m:r>
                      <m:r>
                        <a:rPr lang="en-GB" sz="2000" b="1" baseline="-25000">
                          <a:solidFill>
                            <a:schemeClr val="accent1"/>
                          </a:solidFill>
                          <a:latin typeface="Cambria Math" panose="02040503050406030204" pitchFamily="18" charset="0"/>
                        </a:rPr>
                        <m:t>𝟒𝟐</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𝐌</m:t>
                          </m:r>
                          <m:r>
                            <a:rPr lang="en-GB" sz="2000" b="1" i="0" baseline="-25000">
                              <a:solidFill>
                                <a:schemeClr val="accent1"/>
                              </a:solidFill>
                              <a:latin typeface="Cambria Math" panose="02040503050406030204" pitchFamily="18" charset="0"/>
                            </a:rPr>
                            <m:t>𝐫</m:t>
                          </m:r>
                        </m:den>
                      </m:f>
                    </m:oMath>
                  </m:oMathPara>
                </a14:m>
                <a:endParaRPr lang="en-US"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𝟕𝟏𝟒</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𝟐𝟖𝟓𝟕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𝟐𝟖𝟐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𝟐𝟎𝟏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𝟒𝟐𝟖</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a:p>
                <a:r>
                  <a:rPr lang="en-US" sz="2000" b="1" dirty="0">
                    <a:solidFill>
                      <a:schemeClr val="accent1"/>
                    </a:solidFill>
                    <a:latin typeface="Century Gothic" panose="020B0502020202020204" pitchFamily="34" charset="0"/>
                  </a:rPr>
                  <a:t>Mass = 201.43 kg</a:t>
                </a:r>
              </a:p>
            </p:txBody>
          </p:sp>
        </mc:Choice>
        <mc:Fallback>
          <p:sp>
            <p:nvSpPr>
              <p:cNvPr id="5" name="TextBox 4">
                <a:extLst>
                  <a:ext uri="{FF2B5EF4-FFF2-40B4-BE49-F238E27FC236}">
                    <a16:creationId xmlns:a16="http://schemas.microsoft.com/office/drawing/2014/main" id="{9C8D256A-03A8-A46D-E7E9-5BEC76CE93D0}"/>
                  </a:ext>
                </a:extLst>
              </p:cNvPr>
              <p:cNvSpPr txBox="1">
                <a:spLocks noRot="1" noChangeAspect="1" noMove="1" noResize="1" noEditPoints="1" noAdjustHandles="1" noChangeArrowheads="1" noChangeShapeType="1" noTextEdit="1"/>
              </p:cNvSpPr>
              <p:nvPr/>
            </p:nvSpPr>
            <p:spPr>
              <a:xfrm>
                <a:off x="476811" y="4441644"/>
                <a:ext cx="5448799" cy="2384564"/>
              </a:xfrm>
              <a:prstGeom prst="rect">
                <a:avLst/>
              </a:prstGeom>
              <a:blipFill>
                <a:blip r:embed="rId4"/>
                <a:stretch>
                  <a:fillRect l="-1163" t="-1058" r="-1395" b="-3175"/>
                </a:stretch>
              </a:blipFill>
            </p:spPr>
            <p:txBody>
              <a:bodyPr/>
              <a:lstStyle/>
              <a:p>
                <a:r>
                  <a:rPr lang="en-GB">
                    <a:noFill/>
                  </a:rPr>
                  <a:t> </a:t>
                </a:r>
              </a:p>
            </p:txBody>
          </p:sp>
        </mc:Fallback>
      </mc:AlternateContent>
    </p:spTree>
    <p:extLst>
      <p:ext uri="{BB962C8B-B14F-4D97-AF65-F5344CB8AC3E}">
        <p14:creationId xmlns:p14="http://schemas.microsoft.com/office/powerpoint/2010/main" val="84806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Which explains why cracking is useful?</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It increases demand for shorter hydrocarbon chains</a:t>
            </a:r>
          </a:p>
          <a:p>
            <a:pPr marL="914400" lvl="1" indent="-457200">
              <a:buFont typeface="Wingdings" pitchFamily="2" charset="2"/>
              <a:buChar char="q"/>
            </a:pPr>
            <a:r>
              <a:rPr lang="en-GB" sz="2400" dirty="0">
                <a:latin typeface="Century Gothic" panose="020B0502020202020204" pitchFamily="34" charset="0"/>
              </a:rPr>
              <a:t>B. It increases supply of shorter hydrocarbon chains</a:t>
            </a:r>
          </a:p>
          <a:p>
            <a:pPr marL="914400" lvl="1" indent="-457200">
              <a:buFont typeface="Wingdings" pitchFamily="2" charset="2"/>
              <a:buChar char="q"/>
            </a:pPr>
            <a:r>
              <a:rPr lang="en-GB" sz="2400" dirty="0">
                <a:latin typeface="Century Gothic" panose="020B0502020202020204" pitchFamily="34" charset="0"/>
                <a:sym typeface="Wingdings" pitchFamily="2" charset="2"/>
              </a:rPr>
              <a:t>C. It separates crude oil into different useful fractions</a:t>
            </a:r>
          </a:p>
        </p:txBody>
      </p:sp>
      <p:sp>
        <p:nvSpPr>
          <p:cNvPr id="4" name="TextBox 3">
            <a:extLst>
              <a:ext uri="{FF2B5EF4-FFF2-40B4-BE49-F238E27FC236}">
                <a16:creationId xmlns:a16="http://schemas.microsoft.com/office/drawing/2014/main" id="{49D9FD6F-2370-714D-B4BC-9DA02B16D063}"/>
              </a:ext>
            </a:extLst>
          </p:cNvPr>
          <p:cNvSpPr txBox="1"/>
          <p:nvPr/>
        </p:nvSpPr>
        <p:spPr>
          <a:xfrm>
            <a:off x="484591" y="2550685"/>
            <a:ext cx="11017760" cy="1938992"/>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What is the formula of the other product of this cracking reaction?</a:t>
            </a:r>
          </a:p>
          <a:p>
            <a:pPr algn="ctr"/>
            <a:r>
              <a:rPr lang="en-GB" sz="2400" dirty="0">
                <a:latin typeface="Century Gothic" panose="020B0502020202020204" pitchFamily="34" charset="0"/>
              </a:rPr>
              <a:t>C</a:t>
            </a:r>
            <a:r>
              <a:rPr lang="en-GB" sz="2400" baseline="-25000" dirty="0">
                <a:latin typeface="Century Gothic" panose="020B0502020202020204" pitchFamily="34" charset="0"/>
              </a:rPr>
              <a:t>10</a:t>
            </a:r>
            <a:r>
              <a:rPr lang="en-GB" sz="2400" dirty="0">
                <a:latin typeface="Century Gothic" panose="020B0502020202020204" pitchFamily="34" charset="0"/>
              </a:rPr>
              <a:t>H</a:t>
            </a:r>
            <a:r>
              <a:rPr lang="en-GB" sz="2400" baseline="-25000" dirty="0">
                <a:latin typeface="Century Gothic" panose="020B0502020202020204" pitchFamily="34" charset="0"/>
              </a:rPr>
              <a:t>22</a:t>
            </a:r>
            <a:r>
              <a:rPr lang="en-GB" sz="2400" dirty="0">
                <a:latin typeface="Century Gothic" panose="020B0502020202020204" pitchFamily="34" charset="0"/>
              </a:rPr>
              <a:t> </a:t>
            </a:r>
            <a:r>
              <a:rPr lang="en-GB" sz="2400" dirty="0">
                <a:latin typeface="Century Gothic" panose="020B0502020202020204" pitchFamily="34" charset="0"/>
                <a:sym typeface="Wingdings" pitchFamily="2" charset="2"/>
              </a:rPr>
              <a:t> C</a:t>
            </a:r>
            <a:r>
              <a:rPr lang="en-GB" sz="2400" baseline="-25000" dirty="0">
                <a:latin typeface="Century Gothic" panose="020B0502020202020204" pitchFamily="34" charset="0"/>
                <a:sym typeface="Wingdings" pitchFamily="2" charset="2"/>
              </a:rPr>
              <a:t>8</a:t>
            </a:r>
            <a:r>
              <a:rPr lang="en-GB" sz="2400" dirty="0">
                <a:latin typeface="Century Gothic" panose="020B0502020202020204" pitchFamily="34" charset="0"/>
                <a:sym typeface="Wingdings" pitchFamily="2" charset="2"/>
              </a:rPr>
              <a:t>H</a:t>
            </a:r>
            <a:r>
              <a:rPr lang="en-GB" sz="2400" baseline="-25000" dirty="0">
                <a:latin typeface="Century Gothic" panose="020B0502020202020204" pitchFamily="34" charset="0"/>
                <a:sym typeface="Wingdings" pitchFamily="2" charset="2"/>
              </a:rPr>
              <a:t>18</a:t>
            </a:r>
            <a:r>
              <a:rPr lang="en-GB" sz="2400" dirty="0">
                <a:latin typeface="Century Gothic" panose="020B0502020202020204" pitchFamily="34" charset="0"/>
                <a:sym typeface="Wingdings" pitchFamily="2" charset="2"/>
              </a:rPr>
              <a:t> + ________</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C</a:t>
            </a:r>
            <a:r>
              <a:rPr lang="en-GB" sz="2400" baseline="-25000" dirty="0">
                <a:latin typeface="Century Gothic" panose="020B0502020202020204" pitchFamily="34" charset="0"/>
              </a:rPr>
              <a:t>2</a:t>
            </a:r>
            <a:r>
              <a:rPr lang="en-GB" sz="2400" dirty="0">
                <a:latin typeface="Century Gothic" panose="020B0502020202020204" pitchFamily="34" charset="0"/>
              </a:rPr>
              <a:t>H</a:t>
            </a:r>
            <a:r>
              <a:rPr lang="en-GB" sz="2400" baseline="-25000" dirty="0">
                <a:latin typeface="Century Gothic" panose="020B0502020202020204" pitchFamily="34" charset="0"/>
              </a:rPr>
              <a:t>4</a:t>
            </a:r>
          </a:p>
          <a:p>
            <a:pPr marL="914400" lvl="1" indent="-457200">
              <a:buFont typeface="Wingdings" pitchFamily="2" charset="2"/>
              <a:buChar char="q"/>
            </a:pPr>
            <a:r>
              <a:rPr lang="en-GB" sz="2400" dirty="0">
                <a:latin typeface="Century Gothic" panose="020B0502020202020204" pitchFamily="34" charset="0"/>
              </a:rPr>
              <a:t>B. C</a:t>
            </a:r>
            <a:r>
              <a:rPr lang="en-GB" sz="2400" baseline="-25000" dirty="0">
                <a:latin typeface="Century Gothic" panose="020B0502020202020204" pitchFamily="34" charset="0"/>
              </a:rPr>
              <a:t>2</a:t>
            </a:r>
            <a:r>
              <a:rPr lang="en-GB" sz="2400" dirty="0">
                <a:latin typeface="Century Gothic" panose="020B0502020202020204" pitchFamily="34" charset="0"/>
              </a:rPr>
              <a:t>H</a:t>
            </a:r>
            <a:r>
              <a:rPr lang="en-GB" sz="2400" baseline="-25000" dirty="0">
                <a:latin typeface="Century Gothic" panose="020B0502020202020204" pitchFamily="34" charset="0"/>
              </a:rPr>
              <a:t>6</a:t>
            </a:r>
          </a:p>
          <a:p>
            <a:pPr marL="914400" lvl="1" indent="-457200">
              <a:buFont typeface="Wingdings" pitchFamily="2" charset="2"/>
              <a:buChar char="q"/>
            </a:pPr>
            <a:r>
              <a:rPr lang="en-GB" sz="2400" dirty="0">
                <a:latin typeface="Century Gothic" panose="020B0502020202020204" pitchFamily="34" charset="0"/>
              </a:rPr>
              <a:t>C. C</a:t>
            </a:r>
            <a:r>
              <a:rPr lang="en-GB" sz="2400" baseline="-25000" dirty="0">
                <a:latin typeface="Century Gothic" panose="020B0502020202020204" pitchFamily="34" charset="0"/>
              </a:rPr>
              <a:t>18</a:t>
            </a:r>
            <a:r>
              <a:rPr lang="en-GB" sz="2400" dirty="0">
                <a:latin typeface="Century Gothic" panose="020B0502020202020204" pitchFamily="34" charset="0"/>
              </a:rPr>
              <a:t>H</a:t>
            </a:r>
            <a:r>
              <a:rPr lang="en-GB" sz="2400" baseline="-25000" dirty="0">
                <a:latin typeface="Century Gothic" panose="020B0502020202020204" pitchFamily="34" charset="0"/>
              </a:rPr>
              <a:t>40</a:t>
            </a:r>
          </a:p>
        </p:txBody>
      </p:sp>
      <p:sp>
        <p:nvSpPr>
          <p:cNvPr id="5" name="TextBox 4">
            <a:extLst>
              <a:ext uri="{FF2B5EF4-FFF2-40B4-BE49-F238E27FC236}">
                <a16:creationId xmlns:a16="http://schemas.microsoft.com/office/drawing/2014/main" id="{FA56AB9A-831D-8048-BB27-E49EAE012180}"/>
              </a:ext>
            </a:extLst>
          </p:cNvPr>
          <p:cNvSpPr txBox="1"/>
          <p:nvPr/>
        </p:nvSpPr>
        <p:spPr>
          <a:xfrm>
            <a:off x="464688" y="4678431"/>
            <a:ext cx="10965312"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the difference between alkanes and alkenes?</a:t>
            </a:r>
          </a:p>
          <a:p>
            <a:pPr marL="914400" lvl="1" indent="-457200">
              <a:buFont typeface="Wingdings" pitchFamily="2" charset="2"/>
              <a:buChar char="q"/>
            </a:pPr>
            <a:r>
              <a:rPr lang="en-GB" sz="2400" dirty="0">
                <a:latin typeface="Century Gothic" panose="020B0502020202020204" pitchFamily="34" charset="0"/>
              </a:rPr>
              <a:t>A. Alkanes have a C=C double bond</a:t>
            </a:r>
          </a:p>
          <a:p>
            <a:pPr marL="914400" lvl="1" indent="-457200">
              <a:buFont typeface="Wingdings" pitchFamily="2" charset="2"/>
              <a:buChar char="q"/>
            </a:pPr>
            <a:r>
              <a:rPr lang="en-GB" sz="2400" dirty="0">
                <a:latin typeface="Century Gothic" panose="020B0502020202020204" pitchFamily="34" charset="0"/>
              </a:rPr>
              <a:t>B. Alkenes have a C=C double bond</a:t>
            </a:r>
          </a:p>
          <a:p>
            <a:pPr marL="914400" lvl="1" indent="-457200">
              <a:buFont typeface="Wingdings" pitchFamily="2" charset="2"/>
              <a:buChar char="q"/>
            </a:pPr>
            <a:r>
              <a:rPr lang="en-GB" sz="2400" dirty="0">
                <a:latin typeface="Century Gothic" panose="020B0502020202020204" pitchFamily="34" charset="0"/>
              </a:rPr>
              <a:t>C. Alkenes contain more hydrogen atoms</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930300" y="1364345"/>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49818" y="310356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10186" y="521164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23934370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2623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Cracking</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equation for the combustion of alkanes.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when incomplete combustion takes place.</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alkane with the chemical formula C</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H</a:t>
            </a:r>
            <a:r>
              <a:rPr lang="en-GB" sz="2400" baseline="-25000" dirty="0">
                <a:solidFill>
                  <a:schemeClr val="dk1"/>
                </a:solidFill>
                <a:latin typeface="Century Gothic"/>
                <a:ea typeface="Century Gothic"/>
                <a:cs typeface="Century Gothic"/>
                <a:sym typeface="Century Gothic"/>
              </a:rPr>
              <a:t>6.</a:t>
            </a: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Describe what short chain hydrocarbons are used for.</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Draw the structural formula for methane. </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9755258" cy="2677656"/>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Determine how many hydrogen atoms would be in an alkane with 14 carbon atoms.</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Determine how many hydrogen atoms would be in an alkane with 60 carbon atoms.</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Determine how many carbon atoms would be in an alkane with 104 hydrogen atoms.</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0962641"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Cracking</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Arial"/>
                <a:cs typeface="Arial"/>
                <a:sym typeface="Century Gothic"/>
              </a:rPr>
              <a:t>According to a survey from 2022, there are about 1.45 billion cars in the world. That means that over 17 % of the human population has a car, but the cars are not spread evenly as some cars have many more cars than others. Many of these cars have petrol engines, which burn petrol as the fuel. Petrol contains relatively short chain hydrocarbons, such as octane (C</a:t>
            </a:r>
            <a:r>
              <a:rPr lang="en-GB" sz="2000" baseline="-25000" dirty="0">
                <a:solidFill>
                  <a:schemeClr val="dk1"/>
                </a:solidFill>
                <a:latin typeface="Century Gothic"/>
                <a:ea typeface="Arial"/>
                <a:cs typeface="Arial"/>
                <a:sym typeface="Century Gothic"/>
              </a:rPr>
              <a:t>8</a:t>
            </a:r>
            <a:r>
              <a:rPr lang="en-GB" sz="2000" dirty="0">
                <a:solidFill>
                  <a:schemeClr val="dk1"/>
                </a:solidFill>
                <a:latin typeface="Century Gothic"/>
                <a:ea typeface="Arial"/>
                <a:cs typeface="Arial"/>
                <a:sym typeface="Century Gothic"/>
              </a:rPr>
              <a:t>H</a:t>
            </a:r>
            <a:r>
              <a:rPr lang="en-GB" sz="2000" baseline="-25000" dirty="0">
                <a:solidFill>
                  <a:schemeClr val="dk1"/>
                </a:solidFill>
                <a:latin typeface="Century Gothic"/>
                <a:ea typeface="Arial"/>
                <a:cs typeface="Arial"/>
                <a:sym typeface="Century Gothic"/>
              </a:rPr>
              <a:t>18</a:t>
            </a:r>
            <a:r>
              <a:rPr lang="en-GB" sz="2000" dirty="0">
                <a:solidFill>
                  <a:schemeClr val="dk1"/>
                </a:solidFill>
                <a:latin typeface="Century Gothic"/>
                <a:ea typeface="Arial"/>
                <a:cs typeface="Arial"/>
                <a:sym typeface="Century Gothic"/>
              </a:rPr>
              <a:t>). As there is such high demand for these shorter hydrocarbons, some larger hydrocarbons can be broken down in chemical reactions to form these shorter chains. This type of chemical reaction is called cracking and produces a shorter chain hydrocarbon as well as another type of hydrocarbon called an alkene. Alkenes are also useful for many different things, including making plastics. </a:t>
            </a:r>
            <a:endParaRPr lang="en-GB" sz="2400"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10809315"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how many cars there are in the world.</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Name an alkane found in petrol.</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why there is high demand for petrol.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what happens in a cracking reaction.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Name the other type of product from a cracking reaction.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C5.1.5</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dirty="0">
                <a:latin typeface="Century Gothic" panose="020B0502020202020204" pitchFamily="34" charset="0"/>
              </a:rPr>
              <a:t>Cracking</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15/08/2024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6033872" cy="2616101"/>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a:cs typeface="Arial"/>
                <a:sym typeface="Arial"/>
              </a:rPr>
              <a:t>C5</a:t>
            </a:r>
            <a:r>
              <a:rPr kumimoji="0" lang="en-US" b="1" i="0" u="none" strike="noStrike" kern="1200" cap="none" spc="0" normalizeH="0" baseline="0" noProof="0" dirty="0">
                <a:ln>
                  <a:noFill/>
                </a:ln>
                <a:solidFill>
                  <a:srgbClr val="000000"/>
                </a:solidFill>
                <a:effectLst/>
                <a:uLnTx/>
                <a:uFillTx/>
                <a:latin typeface="Century Gothic"/>
                <a:cs typeface="Arial"/>
                <a:sym typeface="Arial"/>
              </a:rPr>
              <a:t>.1.5 </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b="1"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Determine the formulae of compounds produced from cracking</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why cracking is useful</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how bromine water can be used to distinguish between alkanes and alkenes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980885" cy="769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conditions</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1772476"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cracking</a:t>
            </a:r>
          </a:p>
        </p:txBody>
      </p:sp>
      <p:sp>
        <p:nvSpPr>
          <p:cNvPr id="5" name="Rectangle 4">
            <a:extLst>
              <a:ext uri="{FF2B5EF4-FFF2-40B4-BE49-F238E27FC236}">
                <a16:creationId xmlns:a16="http://schemas.microsoft.com/office/drawing/2014/main" id="{256AC14D-8E50-740F-1DA9-E031CE12D4BD}"/>
              </a:ext>
            </a:extLst>
          </p:cNvPr>
          <p:cNvSpPr/>
          <p:nvPr/>
        </p:nvSpPr>
        <p:spPr>
          <a:xfrm>
            <a:off x="3836505" y="5000402"/>
            <a:ext cx="1888434"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alkene</a:t>
            </a:r>
          </a:p>
        </p:txBody>
      </p:sp>
      <p:sp>
        <p:nvSpPr>
          <p:cNvPr id="7" name="Rectangle 6">
            <a:extLst>
              <a:ext uri="{FF2B5EF4-FFF2-40B4-BE49-F238E27FC236}">
                <a16:creationId xmlns:a16="http://schemas.microsoft.com/office/drawing/2014/main" id="{721D3180-3077-A645-EE0D-E910FF436CA9}"/>
              </a:ext>
            </a:extLst>
          </p:cNvPr>
          <p:cNvSpPr/>
          <p:nvPr/>
        </p:nvSpPr>
        <p:spPr>
          <a:xfrm>
            <a:off x="5784574" y="5000402"/>
            <a:ext cx="2834493"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unsaturated</a:t>
            </a:r>
          </a:p>
        </p:txBody>
      </p:sp>
      <p:sp>
        <p:nvSpPr>
          <p:cNvPr id="12" name="Rectangle 11">
            <a:extLst>
              <a:ext uri="{FF2B5EF4-FFF2-40B4-BE49-F238E27FC236}">
                <a16:creationId xmlns:a16="http://schemas.microsoft.com/office/drawing/2014/main" id="{E977144D-1BC5-68A1-AD8D-AFD769D90983}"/>
              </a:ext>
            </a:extLst>
          </p:cNvPr>
          <p:cNvSpPr/>
          <p:nvPr/>
        </p:nvSpPr>
        <p:spPr>
          <a:xfrm>
            <a:off x="5049078" y="5755777"/>
            <a:ext cx="2333855"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steam</a:t>
            </a:r>
          </a:p>
        </p:txBody>
      </p:sp>
      <p:sp>
        <p:nvSpPr>
          <p:cNvPr id="4" name="Rectangle 3">
            <a:extLst>
              <a:ext uri="{FF2B5EF4-FFF2-40B4-BE49-F238E27FC236}">
                <a16:creationId xmlns:a16="http://schemas.microsoft.com/office/drawing/2014/main" id="{C51BB893-3EC1-93CE-EC44-35DAD755FE2A}"/>
              </a:ext>
            </a:extLst>
          </p:cNvPr>
          <p:cNvSpPr/>
          <p:nvPr/>
        </p:nvSpPr>
        <p:spPr>
          <a:xfrm>
            <a:off x="8660296" y="4993776"/>
            <a:ext cx="2834493"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bromine water</a:t>
            </a:r>
          </a:p>
        </p:txBody>
      </p:sp>
      <p:sp>
        <p:nvSpPr>
          <p:cNvPr id="11" name="Rectangle 10">
            <a:extLst>
              <a:ext uri="{FF2B5EF4-FFF2-40B4-BE49-F238E27FC236}">
                <a16:creationId xmlns:a16="http://schemas.microsoft.com/office/drawing/2014/main" id="{75405BB6-DE8C-6467-DA6E-2BEEC8FEB3A5}"/>
              </a:ext>
            </a:extLst>
          </p:cNvPr>
          <p:cNvSpPr/>
          <p:nvPr/>
        </p:nvSpPr>
        <p:spPr>
          <a:xfrm>
            <a:off x="7413855" y="5749151"/>
            <a:ext cx="2387599"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catalytic</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a:extLst>
              <a:ext uri="{FF2B5EF4-FFF2-40B4-BE49-F238E27FC236}">
                <a16:creationId xmlns:a16="http://schemas.microsoft.com/office/drawing/2014/main" id="{21B923B8-68B0-6F19-FDD6-D891231F31F8}"/>
              </a:ext>
            </a:extLst>
          </p:cNvPr>
          <p:cNvPicPr>
            <a:picLocks noChangeAspect="1"/>
          </p:cNvPicPr>
          <p:nvPr/>
        </p:nvPicPr>
        <p:blipFill>
          <a:blip r:embed="rId3"/>
          <a:stretch>
            <a:fillRect/>
          </a:stretch>
        </p:blipFill>
        <p:spPr>
          <a:xfrm>
            <a:off x="6876633" y="4194314"/>
            <a:ext cx="4570588" cy="256489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0E4A-0C56-9639-7DE2-0E524DC14387}"/>
              </a:ext>
            </a:extLst>
          </p:cNvPr>
          <p:cNvSpPr>
            <a:spLocks noGrp="1"/>
          </p:cNvSpPr>
          <p:nvPr>
            <p:ph type="title"/>
          </p:nvPr>
        </p:nvSpPr>
        <p:spPr/>
        <p:txBody>
          <a:bodyPr/>
          <a:lstStyle/>
          <a:p>
            <a:r>
              <a:rPr lang="en-GB" dirty="0">
                <a:latin typeface="Century Gothic" panose="020B0502020202020204" pitchFamily="34" charset="0"/>
              </a:rPr>
              <a:t>Cracking</a:t>
            </a:r>
          </a:p>
        </p:txBody>
      </p:sp>
      <p:sp>
        <p:nvSpPr>
          <p:cNvPr id="3" name="TextBox 2">
            <a:extLst>
              <a:ext uri="{FF2B5EF4-FFF2-40B4-BE49-F238E27FC236}">
                <a16:creationId xmlns:a16="http://schemas.microsoft.com/office/drawing/2014/main" id="{5D3FCD81-F4CD-7358-35F2-0FC0B2C4B590}"/>
              </a:ext>
            </a:extLst>
          </p:cNvPr>
          <p:cNvSpPr txBox="1"/>
          <p:nvPr/>
        </p:nvSpPr>
        <p:spPr>
          <a:xfrm>
            <a:off x="406187" y="1132848"/>
            <a:ext cx="10879434" cy="830997"/>
          </a:xfrm>
          <a:prstGeom prst="rect">
            <a:avLst/>
          </a:prstGeom>
          <a:noFill/>
        </p:spPr>
        <p:txBody>
          <a:bodyPr wrap="square" rtlCol="0">
            <a:spAutoFit/>
          </a:bodyPr>
          <a:lstStyle/>
          <a:p>
            <a:r>
              <a:rPr lang="en-GB" sz="2400" b="1" dirty="0">
                <a:latin typeface="Century Gothic" panose="020B0502020202020204" pitchFamily="34" charset="0"/>
              </a:rPr>
              <a:t>Small</a:t>
            </a:r>
            <a:r>
              <a:rPr lang="en-GB" sz="2400" dirty="0">
                <a:latin typeface="Century Gothic" panose="020B0502020202020204" pitchFamily="34" charset="0"/>
              </a:rPr>
              <a:t> hydrocarbon chains are in high </a:t>
            </a:r>
            <a:r>
              <a:rPr lang="en-GB" sz="2400" b="1" dirty="0">
                <a:latin typeface="Century Gothic" panose="020B0502020202020204" pitchFamily="34" charset="0"/>
              </a:rPr>
              <a:t>demand</a:t>
            </a:r>
            <a:r>
              <a:rPr lang="en-GB" sz="2400" dirty="0">
                <a:latin typeface="Century Gothic" panose="020B0502020202020204" pitchFamily="34" charset="0"/>
              </a:rPr>
              <a:t> because they are highly </a:t>
            </a:r>
            <a:r>
              <a:rPr lang="en-GB" sz="2400" b="1" dirty="0">
                <a:latin typeface="Century Gothic" panose="020B0502020202020204" pitchFamily="34" charset="0"/>
              </a:rPr>
              <a:t>flammable</a:t>
            </a:r>
            <a:r>
              <a:rPr lang="en-GB" sz="2400" dirty="0">
                <a:latin typeface="Century Gothic" panose="020B0502020202020204" pitchFamily="34" charset="0"/>
              </a:rPr>
              <a:t> so are useful as </a:t>
            </a:r>
            <a:r>
              <a:rPr lang="en-GB" sz="2400" b="1" dirty="0">
                <a:latin typeface="Century Gothic" panose="020B0502020202020204" pitchFamily="34" charset="0"/>
              </a:rPr>
              <a:t>fuels</a:t>
            </a:r>
            <a:r>
              <a:rPr lang="en-GB" sz="2400" dirty="0">
                <a:latin typeface="Century Gothic" panose="020B0502020202020204" pitchFamily="34" charset="0"/>
              </a:rPr>
              <a:t>.</a:t>
            </a:r>
          </a:p>
        </p:txBody>
      </p:sp>
      <p:sp>
        <p:nvSpPr>
          <p:cNvPr id="5" name="TextBox 4">
            <a:extLst>
              <a:ext uri="{FF2B5EF4-FFF2-40B4-BE49-F238E27FC236}">
                <a16:creationId xmlns:a16="http://schemas.microsoft.com/office/drawing/2014/main" id="{4313B266-219A-2F7A-2477-A2220416878D}"/>
              </a:ext>
            </a:extLst>
          </p:cNvPr>
          <p:cNvSpPr txBox="1"/>
          <p:nvPr/>
        </p:nvSpPr>
        <p:spPr>
          <a:xfrm>
            <a:off x="419440" y="2199648"/>
            <a:ext cx="10879434" cy="830997"/>
          </a:xfrm>
          <a:prstGeom prst="rect">
            <a:avLst/>
          </a:prstGeom>
          <a:noFill/>
        </p:spPr>
        <p:txBody>
          <a:bodyPr wrap="square" rtlCol="0">
            <a:spAutoFit/>
          </a:bodyPr>
          <a:lstStyle/>
          <a:p>
            <a:r>
              <a:rPr lang="en-GB" sz="2400" b="1" dirty="0">
                <a:latin typeface="Century Gothic" panose="020B0502020202020204" pitchFamily="34" charset="0"/>
              </a:rPr>
              <a:t>Larger</a:t>
            </a:r>
            <a:r>
              <a:rPr lang="en-GB" sz="2400" dirty="0">
                <a:latin typeface="Century Gothic" panose="020B0502020202020204" pitchFamily="34" charset="0"/>
              </a:rPr>
              <a:t> hydrocarbon chains can be broken down to form smaller chains through a chemical reaction called </a:t>
            </a:r>
            <a:r>
              <a:rPr lang="en-GB" sz="2400" b="1" dirty="0">
                <a:latin typeface="Century Gothic" panose="020B0502020202020204" pitchFamily="34" charset="0"/>
              </a:rPr>
              <a:t>cracking</a:t>
            </a:r>
            <a:r>
              <a:rPr lang="en-GB" sz="2400" dirty="0">
                <a:latin typeface="Century Gothic" panose="020B0502020202020204" pitchFamily="34" charset="0"/>
              </a:rPr>
              <a:t>.</a:t>
            </a:r>
          </a:p>
        </p:txBody>
      </p:sp>
      <p:sp>
        <p:nvSpPr>
          <p:cNvPr id="7" name="TextBox 6">
            <a:extLst>
              <a:ext uri="{FF2B5EF4-FFF2-40B4-BE49-F238E27FC236}">
                <a16:creationId xmlns:a16="http://schemas.microsoft.com/office/drawing/2014/main" id="{C270A6C7-8C50-C8A3-F23B-8DBA5E7FA08F}"/>
              </a:ext>
            </a:extLst>
          </p:cNvPr>
          <p:cNvSpPr txBox="1"/>
          <p:nvPr/>
        </p:nvSpPr>
        <p:spPr>
          <a:xfrm>
            <a:off x="2659057" y="3683891"/>
            <a:ext cx="1555134" cy="461665"/>
          </a:xfrm>
          <a:prstGeom prst="rect">
            <a:avLst/>
          </a:prstGeom>
          <a:noFill/>
        </p:spPr>
        <p:txBody>
          <a:bodyPr wrap="square" rtlCol="0">
            <a:spAutoFit/>
          </a:bodyPr>
          <a:lstStyle/>
          <a:p>
            <a:r>
              <a:rPr lang="en-GB" sz="2400" b="1" dirty="0">
                <a:latin typeface="Century Gothic" panose="020B0502020202020204" pitchFamily="34" charset="0"/>
              </a:rPr>
              <a:t>Hexane</a:t>
            </a:r>
            <a:endParaRPr lang="en-GB" sz="2400" dirty="0">
              <a:latin typeface="Century Gothic" panose="020B0502020202020204" pitchFamily="34" charset="0"/>
            </a:endParaRPr>
          </a:p>
        </p:txBody>
      </p:sp>
      <p:sp>
        <p:nvSpPr>
          <p:cNvPr id="8" name="TextBox 7">
            <a:extLst>
              <a:ext uri="{FF2B5EF4-FFF2-40B4-BE49-F238E27FC236}">
                <a16:creationId xmlns:a16="http://schemas.microsoft.com/office/drawing/2014/main" id="{40C929A3-D308-5BBA-E722-4129066E5907}"/>
              </a:ext>
            </a:extLst>
          </p:cNvPr>
          <p:cNvSpPr txBox="1"/>
          <p:nvPr/>
        </p:nvSpPr>
        <p:spPr>
          <a:xfrm>
            <a:off x="4560744" y="3657387"/>
            <a:ext cx="1555134" cy="461665"/>
          </a:xfrm>
          <a:prstGeom prst="rect">
            <a:avLst/>
          </a:prstGeom>
          <a:noFill/>
        </p:spPr>
        <p:txBody>
          <a:bodyPr wrap="square" rtlCol="0">
            <a:spAutoFit/>
          </a:bodyPr>
          <a:lstStyle/>
          <a:p>
            <a:r>
              <a:rPr lang="en-GB" sz="2400" b="1" dirty="0">
                <a:latin typeface="Century Gothic" panose="020B0502020202020204" pitchFamily="34" charset="0"/>
                <a:sym typeface="Wingdings" pitchFamily="2" charset="2"/>
              </a:rPr>
              <a:t></a:t>
            </a:r>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F13DBFD2-152F-C7F1-71B5-20190843AE74}"/>
              </a:ext>
            </a:extLst>
          </p:cNvPr>
          <p:cNvSpPr txBox="1"/>
          <p:nvPr/>
        </p:nvSpPr>
        <p:spPr>
          <a:xfrm>
            <a:off x="5455265" y="3657387"/>
            <a:ext cx="1555134" cy="461665"/>
          </a:xfrm>
          <a:prstGeom prst="rect">
            <a:avLst/>
          </a:prstGeom>
          <a:noFill/>
        </p:spPr>
        <p:txBody>
          <a:bodyPr wrap="square" rtlCol="0">
            <a:spAutoFit/>
          </a:bodyPr>
          <a:lstStyle/>
          <a:p>
            <a:r>
              <a:rPr lang="en-GB" sz="2400" b="1" dirty="0">
                <a:latin typeface="Century Gothic" panose="020B0502020202020204" pitchFamily="34" charset="0"/>
              </a:rPr>
              <a:t>Butane</a:t>
            </a:r>
            <a:endParaRPr lang="en-GB" sz="2400" dirty="0">
              <a:latin typeface="Century Gothic" panose="020B0502020202020204" pitchFamily="34" charset="0"/>
            </a:endParaRPr>
          </a:p>
        </p:txBody>
      </p:sp>
      <p:sp>
        <p:nvSpPr>
          <p:cNvPr id="10" name="TextBox 9">
            <a:extLst>
              <a:ext uri="{FF2B5EF4-FFF2-40B4-BE49-F238E27FC236}">
                <a16:creationId xmlns:a16="http://schemas.microsoft.com/office/drawing/2014/main" id="{8C12E390-CA55-F3C5-8BA8-14FCF7A29EB8}"/>
              </a:ext>
            </a:extLst>
          </p:cNvPr>
          <p:cNvSpPr txBox="1"/>
          <p:nvPr/>
        </p:nvSpPr>
        <p:spPr>
          <a:xfrm>
            <a:off x="7224430" y="3677265"/>
            <a:ext cx="1555134" cy="461665"/>
          </a:xfrm>
          <a:prstGeom prst="rect">
            <a:avLst/>
          </a:prstGeom>
          <a:noFill/>
        </p:spPr>
        <p:txBody>
          <a:bodyPr wrap="square" rtlCol="0">
            <a:spAutoFit/>
          </a:bodyPr>
          <a:lstStyle/>
          <a:p>
            <a:r>
              <a:rPr lang="en-GB" sz="2400" b="1" dirty="0">
                <a:latin typeface="Century Gothic" panose="020B0502020202020204" pitchFamily="34" charset="0"/>
              </a:rPr>
              <a:t>+</a:t>
            </a:r>
            <a:endParaRPr lang="en-GB" sz="2400" dirty="0">
              <a:latin typeface="Century Gothic" panose="020B0502020202020204" pitchFamily="34" charset="0"/>
            </a:endParaRPr>
          </a:p>
        </p:txBody>
      </p:sp>
      <p:sp>
        <p:nvSpPr>
          <p:cNvPr id="11" name="TextBox 10">
            <a:extLst>
              <a:ext uri="{FF2B5EF4-FFF2-40B4-BE49-F238E27FC236}">
                <a16:creationId xmlns:a16="http://schemas.microsoft.com/office/drawing/2014/main" id="{D7866F4C-4F3C-A90A-87F5-EFA63DCE3158}"/>
              </a:ext>
            </a:extLst>
          </p:cNvPr>
          <p:cNvSpPr txBox="1"/>
          <p:nvPr/>
        </p:nvSpPr>
        <p:spPr>
          <a:xfrm>
            <a:off x="9271892" y="3637508"/>
            <a:ext cx="1555134" cy="461665"/>
          </a:xfrm>
          <a:prstGeom prst="rect">
            <a:avLst/>
          </a:prstGeom>
          <a:noFill/>
        </p:spPr>
        <p:txBody>
          <a:bodyPr wrap="square" rtlCol="0">
            <a:spAutoFit/>
          </a:bodyPr>
          <a:lstStyle/>
          <a:p>
            <a:r>
              <a:rPr lang="en-GB" sz="2400" b="1" dirty="0">
                <a:latin typeface="Century Gothic" panose="020B0502020202020204" pitchFamily="34" charset="0"/>
              </a:rPr>
              <a:t>Eth</a:t>
            </a:r>
            <a:r>
              <a:rPr lang="en-GB" sz="2400" b="1" u="sng" dirty="0">
                <a:latin typeface="Century Gothic" panose="020B0502020202020204" pitchFamily="34" charset="0"/>
              </a:rPr>
              <a:t>ene</a:t>
            </a:r>
            <a:endParaRPr lang="en-GB" sz="2400" u="sng" dirty="0">
              <a:latin typeface="Century Gothic" panose="020B0502020202020204" pitchFamily="34" charset="0"/>
            </a:endParaRPr>
          </a:p>
        </p:txBody>
      </p:sp>
      <p:cxnSp>
        <p:nvCxnSpPr>
          <p:cNvPr id="12" name="Straight Connector 11">
            <a:extLst>
              <a:ext uri="{FF2B5EF4-FFF2-40B4-BE49-F238E27FC236}">
                <a16:creationId xmlns:a16="http://schemas.microsoft.com/office/drawing/2014/main" id="{E7970CD1-9FA1-564F-1530-42AAA254AB8A}"/>
              </a:ext>
            </a:extLst>
          </p:cNvPr>
          <p:cNvCxnSpPr/>
          <p:nvPr/>
        </p:nvCxnSpPr>
        <p:spPr>
          <a:xfrm>
            <a:off x="769699" y="527827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2F7BCCA-760E-477D-7D63-4DE477D0F893}"/>
              </a:ext>
            </a:extLst>
          </p:cNvPr>
          <p:cNvCxnSpPr/>
          <p:nvPr/>
        </p:nvCxnSpPr>
        <p:spPr>
          <a:xfrm>
            <a:off x="1432309" y="528916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251AD13-A65A-E6D5-61B1-3B29655D0A32}"/>
              </a:ext>
            </a:extLst>
          </p:cNvPr>
          <p:cNvCxnSpPr/>
          <p:nvPr/>
        </p:nvCxnSpPr>
        <p:spPr>
          <a:xfrm>
            <a:off x="813242" y="592053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84D6842-0971-35EC-951B-9A85326D4DA2}"/>
              </a:ext>
            </a:extLst>
          </p:cNvPr>
          <p:cNvCxnSpPr/>
          <p:nvPr/>
        </p:nvCxnSpPr>
        <p:spPr>
          <a:xfrm>
            <a:off x="1475852" y="593141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177B045-0E14-33F8-39D2-D41A6004D5F7}"/>
              </a:ext>
            </a:extLst>
          </p:cNvPr>
          <p:cNvSpPr txBox="1"/>
          <p:nvPr/>
        </p:nvSpPr>
        <p:spPr>
          <a:xfrm>
            <a:off x="584640" y="484284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7" name="TextBox 16">
            <a:extLst>
              <a:ext uri="{FF2B5EF4-FFF2-40B4-BE49-F238E27FC236}">
                <a16:creationId xmlns:a16="http://schemas.microsoft.com/office/drawing/2014/main" id="{B3A36DC5-FDB2-C125-F3BD-EB2AC21DAAB1}"/>
              </a:ext>
            </a:extLst>
          </p:cNvPr>
          <p:cNvSpPr txBox="1"/>
          <p:nvPr/>
        </p:nvSpPr>
        <p:spPr>
          <a:xfrm>
            <a:off x="617298" y="614913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8" name="TextBox 17">
            <a:extLst>
              <a:ext uri="{FF2B5EF4-FFF2-40B4-BE49-F238E27FC236}">
                <a16:creationId xmlns:a16="http://schemas.microsoft.com/office/drawing/2014/main" id="{CECE65FE-EFA2-E78D-3634-C7DE20200533}"/>
              </a:ext>
            </a:extLst>
          </p:cNvPr>
          <p:cNvSpPr txBox="1"/>
          <p:nvPr/>
        </p:nvSpPr>
        <p:spPr>
          <a:xfrm>
            <a:off x="1269023" y="614913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9" name="Straight Connector 18">
            <a:extLst>
              <a:ext uri="{FF2B5EF4-FFF2-40B4-BE49-F238E27FC236}">
                <a16:creationId xmlns:a16="http://schemas.microsoft.com/office/drawing/2014/main" id="{6C268310-7E0B-B8A0-3994-A607173903A1}"/>
              </a:ext>
            </a:extLst>
          </p:cNvPr>
          <p:cNvCxnSpPr>
            <a:cxnSpLocks/>
          </p:cNvCxnSpPr>
          <p:nvPr/>
        </p:nvCxnSpPr>
        <p:spPr>
          <a:xfrm flipH="1">
            <a:off x="973215" y="571559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50E437-FF05-38D5-1445-DC606A515654}"/>
              </a:ext>
            </a:extLst>
          </p:cNvPr>
          <p:cNvSpPr txBox="1"/>
          <p:nvPr/>
        </p:nvSpPr>
        <p:spPr>
          <a:xfrm>
            <a:off x="595526" y="548510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1" name="TextBox 20">
            <a:extLst>
              <a:ext uri="{FF2B5EF4-FFF2-40B4-BE49-F238E27FC236}">
                <a16:creationId xmlns:a16="http://schemas.microsoft.com/office/drawing/2014/main" id="{10266B88-4347-ABD1-5A3C-5B83647A8EA8}"/>
              </a:ext>
            </a:extLst>
          </p:cNvPr>
          <p:cNvSpPr txBox="1"/>
          <p:nvPr/>
        </p:nvSpPr>
        <p:spPr>
          <a:xfrm>
            <a:off x="1269022" y="549599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2" name="TextBox 21">
            <a:extLst>
              <a:ext uri="{FF2B5EF4-FFF2-40B4-BE49-F238E27FC236}">
                <a16:creationId xmlns:a16="http://schemas.microsoft.com/office/drawing/2014/main" id="{62850FFA-8117-61B0-0E90-4307549FABF8}"/>
              </a:ext>
            </a:extLst>
          </p:cNvPr>
          <p:cNvSpPr txBox="1"/>
          <p:nvPr/>
        </p:nvSpPr>
        <p:spPr>
          <a:xfrm>
            <a:off x="1279907" y="484284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3" name="Straight Connector 22">
            <a:extLst>
              <a:ext uri="{FF2B5EF4-FFF2-40B4-BE49-F238E27FC236}">
                <a16:creationId xmlns:a16="http://schemas.microsoft.com/office/drawing/2014/main" id="{A5EEDF1F-554B-19D6-CE23-11599AB113BB}"/>
              </a:ext>
            </a:extLst>
          </p:cNvPr>
          <p:cNvCxnSpPr/>
          <p:nvPr/>
        </p:nvCxnSpPr>
        <p:spPr>
          <a:xfrm>
            <a:off x="2205195" y="530004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10282E0-7323-280C-9867-6A7D39AD89FF}"/>
              </a:ext>
            </a:extLst>
          </p:cNvPr>
          <p:cNvCxnSpPr/>
          <p:nvPr/>
        </p:nvCxnSpPr>
        <p:spPr>
          <a:xfrm>
            <a:off x="2248738" y="594230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4BC7F4A-4C1A-10D2-6EBA-820ACEF32E9D}"/>
              </a:ext>
            </a:extLst>
          </p:cNvPr>
          <p:cNvSpPr txBox="1"/>
          <p:nvPr/>
        </p:nvSpPr>
        <p:spPr>
          <a:xfrm>
            <a:off x="2041909" y="616001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6" name="Straight Connector 25">
            <a:extLst>
              <a:ext uri="{FF2B5EF4-FFF2-40B4-BE49-F238E27FC236}">
                <a16:creationId xmlns:a16="http://schemas.microsoft.com/office/drawing/2014/main" id="{4BB471B6-C679-3483-66F1-6143DDBED6A3}"/>
              </a:ext>
            </a:extLst>
          </p:cNvPr>
          <p:cNvCxnSpPr>
            <a:cxnSpLocks/>
          </p:cNvCxnSpPr>
          <p:nvPr/>
        </p:nvCxnSpPr>
        <p:spPr>
          <a:xfrm flipH="1">
            <a:off x="1666589" y="574636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62350B7-2C48-703D-784B-D7EC9B0B5505}"/>
              </a:ext>
            </a:extLst>
          </p:cNvPr>
          <p:cNvSpPr txBox="1"/>
          <p:nvPr/>
        </p:nvSpPr>
        <p:spPr>
          <a:xfrm>
            <a:off x="2002152" y="550687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8" name="TextBox 27">
            <a:extLst>
              <a:ext uri="{FF2B5EF4-FFF2-40B4-BE49-F238E27FC236}">
                <a16:creationId xmlns:a16="http://schemas.microsoft.com/office/drawing/2014/main" id="{D929B2D9-7970-B387-4B29-51C7DFBE60A4}"/>
              </a:ext>
            </a:extLst>
          </p:cNvPr>
          <p:cNvSpPr txBox="1"/>
          <p:nvPr/>
        </p:nvSpPr>
        <p:spPr>
          <a:xfrm>
            <a:off x="2052793" y="485373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9" name="Straight Connector 28">
            <a:extLst>
              <a:ext uri="{FF2B5EF4-FFF2-40B4-BE49-F238E27FC236}">
                <a16:creationId xmlns:a16="http://schemas.microsoft.com/office/drawing/2014/main" id="{494ABE83-B848-FF14-30CF-91C5DC265BB2}"/>
              </a:ext>
            </a:extLst>
          </p:cNvPr>
          <p:cNvCxnSpPr>
            <a:cxnSpLocks/>
          </p:cNvCxnSpPr>
          <p:nvPr/>
        </p:nvCxnSpPr>
        <p:spPr>
          <a:xfrm flipH="1">
            <a:off x="334270" y="569193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7E2049E-B5ED-E8E5-3046-E1A77909480C}"/>
              </a:ext>
            </a:extLst>
          </p:cNvPr>
          <p:cNvCxnSpPr>
            <a:cxnSpLocks/>
          </p:cNvCxnSpPr>
          <p:nvPr/>
        </p:nvCxnSpPr>
        <p:spPr>
          <a:xfrm flipH="1">
            <a:off x="2403030" y="575724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64FFFD4-DC47-165E-D80C-B7686AA52873}"/>
              </a:ext>
            </a:extLst>
          </p:cNvPr>
          <p:cNvSpPr txBox="1"/>
          <p:nvPr/>
        </p:nvSpPr>
        <p:spPr>
          <a:xfrm>
            <a:off x="-24958" y="546333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3" name="Straight Connector 32">
            <a:extLst>
              <a:ext uri="{FF2B5EF4-FFF2-40B4-BE49-F238E27FC236}">
                <a16:creationId xmlns:a16="http://schemas.microsoft.com/office/drawing/2014/main" id="{2A9EA4D8-85D5-FE89-D58A-8DEC237A13EE}"/>
              </a:ext>
            </a:extLst>
          </p:cNvPr>
          <p:cNvCxnSpPr/>
          <p:nvPr/>
        </p:nvCxnSpPr>
        <p:spPr>
          <a:xfrm>
            <a:off x="2854709" y="530948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E12CE84-8F6F-368D-FAA6-59EFA7B61C6D}"/>
              </a:ext>
            </a:extLst>
          </p:cNvPr>
          <p:cNvCxnSpPr/>
          <p:nvPr/>
        </p:nvCxnSpPr>
        <p:spPr>
          <a:xfrm>
            <a:off x="2898252" y="595173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04AFEFF-1EA7-0BA7-BC17-FF7DA2AD2ECA}"/>
              </a:ext>
            </a:extLst>
          </p:cNvPr>
          <p:cNvSpPr txBox="1"/>
          <p:nvPr/>
        </p:nvSpPr>
        <p:spPr>
          <a:xfrm>
            <a:off x="2691423" y="616945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6" name="TextBox 35">
            <a:extLst>
              <a:ext uri="{FF2B5EF4-FFF2-40B4-BE49-F238E27FC236}">
                <a16:creationId xmlns:a16="http://schemas.microsoft.com/office/drawing/2014/main" id="{0B3A88CE-1D26-0151-1B18-08AF2AC7BA2A}"/>
              </a:ext>
            </a:extLst>
          </p:cNvPr>
          <p:cNvSpPr txBox="1"/>
          <p:nvPr/>
        </p:nvSpPr>
        <p:spPr>
          <a:xfrm>
            <a:off x="2711300" y="551631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7" name="TextBox 36">
            <a:extLst>
              <a:ext uri="{FF2B5EF4-FFF2-40B4-BE49-F238E27FC236}">
                <a16:creationId xmlns:a16="http://schemas.microsoft.com/office/drawing/2014/main" id="{7E803A06-93EC-3712-5AF0-C5094F1FA85B}"/>
              </a:ext>
            </a:extLst>
          </p:cNvPr>
          <p:cNvSpPr txBox="1"/>
          <p:nvPr/>
        </p:nvSpPr>
        <p:spPr>
          <a:xfrm>
            <a:off x="2702307" y="486316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8" name="Straight Connector 37">
            <a:extLst>
              <a:ext uri="{FF2B5EF4-FFF2-40B4-BE49-F238E27FC236}">
                <a16:creationId xmlns:a16="http://schemas.microsoft.com/office/drawing/2014/main" id="{50A5E0A8-B92D-F337-598F-B23B257C533A}"/>
              </a:ext>
            </a:extLst>
          </p:cNvPr>
          <p:cNvCxnSpPr/>
          <p:nvPr/>
        </p:nvCxnSpPr>
        <p:spPr>
          <a:xfrm>
            <a:off x="3627595" y="532036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6B80C1C-33FD-056F-1514-3AB09FF9449D}"/>
              </a:ext>
            </a:extLst>
          </p:cNvPr>
          <p:cNvCxnSpPr/>
          <p:nvPr/>
        </p:nvCxnSpPr>
        <p:spPr>
          <a:xfrm>
            <a:off x="3671138" y="596262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1864CCFF-03AE-33F0-0D61-A77AD45D470E}"/>
              </a:ext>
            </a:extLst>
          </p:cNvPr>
          <p:cNvSpPr txBox="1"/>
          <p:nvPr/>
        </p:nvSpPr>
        <p:spPr>
          <a:xfrm>
            <a:off x="3464309" y="618033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1" name="Straight Connector 40">
            <a:extLst>
              <a:ext uri="{FF2B5EF4-FFF2-40B4-BE49-F238E27FC236}">
                <a16:creationId xmlns:a16="http://schemas.microsoft.com/office/drawing/2014/main" id="{DD7A3FCF-6715-1C8C-4D0D-B7C3BA9A7484}"/>
              </a:ext>
            </a:extLst>
          </p:cNvPr>
          <p:cNvCxnSpPr>
            <a:cxnSpLocks/>
          </p:cNvCxnSpPr>
          <p:nvPr/>
        </p:nvCxnSpPr>
        <p:spPr>
          <a:xfrm flipH="1">
            <a:off x="3108867" y="576668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D023314-9213-8C35-6612-32A115F7F1CA}"/>
              </a:ext>
            </a:extLst>
          </p:cNvPr>
          <p:cNvSpPr txBox="1"/>
          <p:nvPr/>
        </p:nvSpPr>
        <p:spPr>
          <a:xfrm>
            <a:off x="3364917" y="552719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43" name="TextBox 42">
            <a:extLst>
              <a:ext uri="{FF2B5EF4-FFF2-40B4-BE49-F238E27FC236}">
                <a16:creationId xmlns:a16="http://schemas.microsoft.com/office/drawing/2014/main" id="{4687C238-285E-270E-341C-65CC7DBEB375}"/>
              </a:ext>
            </a:extLst>
          </p:cNvPr>
          <p:cNvSpPr txBox="1"/>
          <p:nvPr/>
        </p:nvSpPr>
        <p:spPr>
          <a:xfrm>
            <a:off x="3475193" y="487405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4" name="Straight Connector 43">
            <a:extLst>
              <a:ext uri="{FF2B5EF4-FFF2-40B4-BE49-F238E27FC236}">
                <a16:creationId xmlns:a16="http://schemas.microsoft.com/office/drawing/2014/main" id="{AACAA3BB-6E6B-D2FC-1C36-E8EA8530C083}"/>
              </a:ext>
            </a:extLst>
          </p:cNvPr>
          <p:cNvCxnSpPr>
            <a:cxnSpLocks/>
          </p:cNvCxnSpPr>
          <p:nvPr/>
        </p:nvCxnSpPr>
        <p:spPr>
          <a:xfrm flipH="1">
            <a:off x="3825430" y="577756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292C1C1A-F237-49D5-2980-106B8D6A9545}"/>
              </a:ext>
            </a:extLst>
          </p:cNvPr>
          <p:cNvSpPr txBox="1"/>
          <p:nvPr/>
        </p:nvSpPr>
        <p:spPr>
          <a:xfrm>
            <a:off x="4797572" y="549226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7" name="Straight Connector 46">
            <a:extLst>
              <a:ext uri="{FF2B5EF4-FFF2-40B4-BE49-F238E27FC236}">
                <a16:creationId xmlns:a16="http://schemas.microsoft.com/office/drawing/2014/main" id="{D615B042-D34F-C750-32EA-908AEA48EC11}"/>
              </a:ext>
            </a:extLst>
          </p:cNvPr>
          <p:cNvCxnSpPr/>
          <p:nvPr/>
        </p:nvCxnSpPr>
        <p:spPr>
          <a:xfrm>
            <a:off x="4296830" y="531374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BAA9A79-6E70-41D1-2F52-45675771AAB8}"/>
              </a:ext>
            </a:extLst>
          </p:cNvPr>
          <p:cNvCxnSpPr/>
          <p:nvPr/>
        </p:nvCxnSpPr>
        <p:spPr>
          <a:xfrm>
            <a:off x="4340373" y="59559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E6E2947-1301-D19F-2F93-03AE1FAD9409}"/>
              </a:ext>
            </a:extLst>
          </p:cNvPr>
          <p:cNvSpPr txBox="1"/>
          <p:nvPr/>
        </p:nvSpPr>
        <p:spPr>
          <a:xfrm>
            <a:off x="4133544" y="617371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0" name="TextBox 49">
            <a:extLst>
              <a:ext uri="{FF2B5EF4-FFF2-40B4-BE49-F238E27FC236}">
                <a16:creationId xmlns:a16="http://schemas.microsoft.com/office/drawing/2014/main" id="{5D7B0782-2C6E-BED6-8DD7-93EA8BDD24A3}"/>
              </a:ext>
            </a:extLst>
          </p:cNvPr>
          <p:cNvSpPr txBox="1"/>
          <p:nvPr/>
        </p:nvSpPr>
        <p:spPr>
          <a:xfrm>
            <a:off x="4113664" y="552057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1" name="TextBox 50">
            <a:extLst>
              <a:ext uri="{FF2B5EF4-FFF2-40B4-BE49-F238E27FC236}">
                <a16:creationId xmlns:a16="http://schemas.microsoft.com/office/drawing/2014/main" id="{C603B107-4CF0-1E26-47EF-9B01889B2F9E}"/>
              </a:ext>
            </a:extLst>
          </p:cNvPr>
          <p:cNvSpPr txBox="1"/>
          <p:nvPr/>
        </p:nvSpPr>
        <p:spPr>
          <a:xfrm>
            <a:off x="4144428" y="486742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2" name="Straight Connector 51">
            <a:extLst>
              <a:ext uri="{FF2B5EF4-FFF2-40B4-BE49-F238E27FC236}">
                <a16:creationId xmlns:a16="http://schemas.microsoft.com/office/drawing/2014/main" id="{D6DB31D2-1C97-8E25-D497-394AD56D3398}"/>
              </a:ext>
            </a:extLst>
          </p:cNvPr>
          <p:cNvCxnSpPr>
            <a:cxnSpLocks/>
          </p:cNvCxnSpPr>
          <p:nvPr/>
        </p:nvCxnSpPr>
        <p:spPr>
          <a:xfrm flipH="1">
            <a:off x="4514543" y="577094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C87D53B-9447-8067-625D-9C83618805A6}"/>
              </a:ext>
            </a:extLst>
          </p:cNvPr>
          <p:cNvSpPr txBox="1"/>
          <p:nvPr/>
        </p:nvSpPr>
        <p:spPr>
          <a:xfrm>
            <a:off x="5269734" y="5439804"/>
            <a:ext cx="594352" cy="464039"/>
          </a:xfrm>
          <a:prstGeom prst="rect">
            <a:avLst/>
          </a:prstGeom>
          <a:noFill/>
        </p:spPr>
        <p:txBody>
          <a:bodyPr wrap="square" rtlCol="0">
            <a:spAutoFit/>
          </a:bodyPr>
          <a:lstStyle/>
          <a:p>
            <a:r>
              <a:rPr lang="en-GB" sz="2400" b="1" dirty="0">
                <a:latin typeface="Century Gothic" panose="020B0502020202020204" pitchFamily="34" charset="0"/>
                <a:sym typeface="Wingdings" pitchFamily="2" charset="2"/>
              </a:rPr>
              <a:t></a:t>
            </a:r>
            <a:endParaRPr lang="en-GB" sz="2400" dirty="0">
              <a:latin typeface="Century Gothic" panose="020B0502020202020204" pitchFamily="34" charset="0"/>
            </a:endParaRPr>
          </a:p>
        </p:txBody>
      </p:sp>
      <p:cxnSp>
        <p:nvCxnSpPr>
          <p:cNvPr id="55" name="Straight Connector 54">
            <a:extLst>
              <a:ext uri="{FF2B5EF4-FFF2-40B4-BE49-F238E27FC236}">
                <a16:creationId xmlns:a16="http://schemas.microsoft.com/office/drawing/2014/main" id="{1A95F3BE-6D1A-A47C-934F-BA46B38E2DDB}"/>
              </a:ext>
            </a:extLst>
          </p:cNvPr>
          <p:cNvCxnSpPr/>
          <p:nvPr/>
        </p:nvCxnSpPr>
        <p:spPr>
          <a:xfrm>
            <a:off x="6512151" y="527354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1A6B410-429D-1545-6F1D-6B49716840B7}"/>
              </a:ext>
            </a:extLst>
          </p:cNvPr>
          <p:cNvCxnSpPr/>
          <p:nvPr/>
        </p:nvCxnSpPr>
        <p:spPr>
          <a:xfrm>
            <a:off x="6555694" y="591580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917A226-9A9C-FD26-9F2F-BAF90F6A051B}"/>
              </a:ext>
            </a:extLst>
          </p:cNvPr>
          <p:cNvSpPr txBox="1"/>
          <p:nvPr/>
        </p:nvSpPr>
        <p:spPr>
          <a:xfrm>
            <a:off x="6348865" y="613351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8" name="Straight Connector 57">
            <a:extLst>
              <a:ext uri="{FF2B5EF4-FFF2-40B4-BE49-F238E27FC236}">
                <a16:creationId xmlns:a16="http://schemas.microsoft.com/office/drawing/2014/main" id="{4B735394-8EFB-65C7-F8A5-B30AFBEC493C}"/>
              </a:ext>
            </a:extLst>
          </p:cNvPr>
          <p:cNvCxnSpPr>
            <a:cxnSpLocks/>
          </p:cNvCxnSpPr>
          <p:nvPr/>
        </p:nvCxnSpPr>
        <p:spPr>
          <a:xfrm flipH="1">
            <a:off x="5973545" y="571985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E4F60C15-3D1B-AF63-0078-6244CCE33485}"/>
              </a:ext>
            </a:extLst>
          </p:cNvPr>
          <p:cNvSpPr txBox="1"/>
          <p:nvPr/>
        </p:nvSpPr>
        <p:spPr>
          <a:xfrm>
            <a:off x="6309108" y="548037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60" name="TextBox 59">
            <a:extLst>
              <a:ext uri="{FF2B5EF4-FFF2-40B4-BE49-F238E27FC236}">
                <a16:creationId xmlns:a16="http://schemas.microsoft.com/office/drawing/2014/main" id="{AE602ACB-838B-C40D-7450-67105285B9C1}"/>
              </a:ext>
            </a:extLst>
          </p:cNvPr>
          <p:cNvSpPr txBox="1"/>
          <p:nvPr/>
        </p:nvSpPr>
        <p:spPr>
          <a:xfrm>
            <a:off x="6359749" y="482723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1" name="Straight Connector 60">
            <a:extLst>
              <a:ext uri="{FF2B5EF4-FFF2-40B4-BE49-F238E27FC236}">
                <a16:creationId xmlns:a16="http://schemas.microsoft.com/office/drawing/2014/main" id="{79BF0003-6800-5BCE-C789-250A463994C0}"/>
              </a:ext>
            </a:extLst>
          </p:cNvPr>
          <p:cNvCxnSpPr>
            <a:cxnSpLocks/>
          </p:cNvCxnSpPr>
          <p:nvPr/>
        </p:nvCxnSpPr>
        <p:spPr>
          <a:xfrm flipH="1">
            <a:off x="6610595" y="573074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B562351-2DDB-F131-F40A-B736D8388C69}"/>
              </a:ext>
            </a:extLst>
          </p:cNvPr>
          <p:cNvCxnSpPr/>
          <p:nvPr/>
        </p:nvCxnSpPr>
        <p:spPr>
          <a:xfrm>
            <a:off x="7161665" y="528297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2B5D02-B9AB-F45B-8E18-52388A1B4D40}"/>
              </a:ext>
            </a:extLst>
          </p:cNvPr>
          <p:cNvCxnSpPr/>
          <p:nvPr/>
        </p:nvCxnSpPr>
        <p:spPr>
          <a:xfrm>
            <a:off x="7205208" y="592523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2E5F87-06FD-1DCF-9366-453A5ACA54F6}"/>
              </a:ext>
            </a:extLst>
          </p:cNvPr>
          <p:cNvSpPr txBox="1"/>
          <p:nvPr/>
        </p:nvSpPr>
        <p:spPr>
          <a:xfrm>
            <a:off x="6998379" y="614294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5" name="TextBox 64">
            <a:extLst>
              <a:ext uri="{FF2B5EF4-FFF2-40B4-BE49-F238E27FC236}">
                <a16:creationId xmlns:a16="http://schemas.microsoft.com/office/drawing/2014/main" id="{33485A82-0D43-8D38-1440-819DBB640ED3}"/>
              </a:ext>
            </a:extLst>
          </p:cNvPr>
          <p:cNvSpPr txBox="1"/>
          <p:nvPr/>
        </p:nvSpPr>
        <p:spPr>
          <a:xfrm>
            <a:off x="6918865" y="546992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66" name="TextBox 65">
            <a:extLst>
              <a:ext uri="{FF2B5EF4-FFF2-40B4-BE49-F238E27FC236}">
                <a16:creationId xmlns:a16="http://schemas.microsoft.com/office/drawing/2014/main" id="{E8D5DAF5-90E3-7558-C548-1C359A8B2187}"/>
              </a:ext>
            </a:extLst>
          </p:cNvPr>
          <p:cNvSpPr txBox="1"/>
          <p:nvPr/>
        </p:nvSpPr>
        <p:spPr>
          <a:xfrm>
            <a:off x="7009263" y="483666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7" name="Straight Connector 66">
            <a:extLst>
              <a:ext uri="{FF2B5EF4-FFF2-40B4-BE49-F238E27FC236}">
                <a16:creationId xmlns:a16="http://schemas.microsoft.com/office/drawing/2014/main" id="{D78B025C-EF2B-FEB2-3F5A-8F0B60D82313}"/>
              </a:ext>
            </a:extLst>
          </p:cNvPr>
          <p:cNvCxnSpPr/>
          <p:nvPr/>
        </p:nvCxnSpPr>
        <p:spPr>
          <a:xfrm>
            <a:off x="7735768" y="529386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2A5A6FA-213C-F891-B4A0-72F60A187E46}"/>
              </a:ext>
            </a:extLst>
          </p:cNvPr>
          <p:cNvCxnSpPr/>
          <p:nvPr/>
        </p:nvCxnSpPr>
        <p:spPr>
          <a:xfrm>
            <a:off x="7759434" y="593612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0A5EC3B3-ABAD-CC43-6B46-F9D8AA2A9C6D}"/>
              </a:ext>
            </a:extLst>
          </p:cNvPr>
          <p:cNvSpPr txBox="1"/>
          <p:nvPr/>
        </p:nvSpPr>
        <p:spPr>
          <a:xfrm>
            <a:off x="7552605" y="615383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0" name="Straight Connector 69">
            <a:extLst>
              <a:ext uri="{FF2B5EF4-FFF2-40B4-BE49-F238E27FC236}">
                <a16:creationId xmlns:a16="http://schemas.microsoft.com/office/drawing/2014/main" id="{4272377E-D0A5-6EAD-AA7B-ECC56A416AF0}"/>
              </a:ext>
            </a:extLst>
          </p:cNvPr>
          <p:cNvCxnSpPr>
            <a:cxnSpLocks/>
          </p:cNvCxnSpPr>
          <p:nvPr/>
        </p:nvCxnSpPr>
        <p:spPr>
          <a:xfrm flipH="1">
            <a:off x="7276675" y="572030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4BF3FAC-1D04-E789-C315-9FA1A039C927}"/>
              </a:ext>
            </a:extLst>
          </p:cNvPr>
          <p:cNvSpPr txBox="1"/>
          <p:nvPr/>
        </p:nvSpPr>
        <p:spPr>
          <a:xfrm>
            <a:off x="7532725" y="550069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72" name="TextBox 71">
            <a:extLst>
              <a:ext uri="{FF2B5EF4-FFF2-40B4-BE49-F238E27FC236}">
                <a16:creationId xmlns:a16="http://schemas.microsoft.com/office/drawing/2014/main" id="{95E98B06-B01B-AC5A-E4F1-A03929FAE3D9}"/>
              </a:ext>
            </a:extLst>
          </p:cNvPr>
          <p:cNvSpPr txBox="1"/>
          <p:nvPr/>
        </p:nvSpPr>
        <p:spPr>
          <a:xfrm>
            <a:off x="7583366" y="484755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3" name="Straight Connector 72">
            <a:extLst>
              <a:ext uri="{FF2B5EF4-FFF2-40B4-BE49-F238E27FC236}">
                <a16:creationId xmlns:a16="http://schemas.microsoft.com/office/drawing/2014/main" id="{F0BAB493-F261-3610-BF25-56A0BACF31E6}"/>
              </a:ext>
            </a:extLst>
          </p:cNvPr>
          <p:cNvCxnSpPr>
            <a:cxnSpLocks/>
          </p:cNvCxnSpPr>
          <p:nvPr/>
        </p:nvCxnSpPr>
        <p:spPr>
          <a:xfrm flipH="1">
            <a:off x="7873968" y="571130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8038540F-D82B-1B2A-2B1C-0A73DF07EE86}"/>
              </a:ext>
            </a:extLst>
          </p:cNvPr>
          <p:cNvSpPr txBox="1"/>
          <p:nvPr/>
        </p:nvSpPr>
        <p:spPr>
          <a:xfrm>
            <a:off x="8786476" y="548564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5" name="Straight Connector 74">
            <a:extLst>
              <a:ext uri="{FF2B5EF4-FFF2-40B4-BE49-F238E27FC236}">
                <a16:creationId xmlns:a16="http://schemas.microsoft.com/office/drawing/2014/main" id="{F00DB982-CF8F-58AD-0683-02E5C7DDC410}"/>
              </a:ext>
            </a:extLst>
          </p:cNvPr>
          <p:cNvCxnSpPr/>
          <p:nvPr/>
        </p:nvCxnSpPr>
        <p:spPr>
          <a:xfrm>
            <a:off x="8405003" y="528723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6771A732-27F2-9F13-A4A6-839B461F0C06}"/>
              </a:ext>
            </a:extLst>
          </p:cNvPr>
          <p:cNvCxnSpPr/>
          <p:nvPr/>
        </p:nvCxnSpPr>
        <p:spPr>
          <a:xfrm>
            <a:off x="8428669" y="59294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5E2EC410-5D13-A329-45AA-784470DC5AA5}"/>
              </a:ext>
            </a:extLst>
          </p:cNvPr>
          <p:cNvSpPr txBox="1"/>
          <p:nvPr/>
        </p:nvSpPr>
        <p:spPr>
          <a:xfrm>
            <a:off x="8221840" y="614720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78" name="TextBox 77">
            <a:extLst>
              <a:ext uri="{FF2B5EF4-FFF2-40B4-BE49-F238E27FC236}">
                <a16:creationId xmlns:a16="http://schemas.microsoft.com/office/drawing/2014/main" id="{B3A57C0A-9B6E-0C23-BA51-0965F5902772}"/>
              </a:ext>
            </a:extLst>
          </p:cNvPr>
          <p:cNvSpPr txBox="1"/>
          <p:nvPr/>
        </p:nvSpPr>
        <p:spPr>
          <a:xfrm>
            <a:off x="8142325" y="549406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79" name="TextBox 78">
            <a:extLst>
              <a:ext uri="{FF2B5EF4-FFF2-40B4-BE49-F238E27FC236}">
                <a16:creationId xmlns:a16="http://schemas.microsoft.com/office/drawing/2014/main" id="{B52EA3AD-EBD9-2094-80F5-0B593C4C9A2D}"/>
              </a:ext>
            </a:extLst>
          </p:cNvPr>
          <p:cNvSpPr txBox="1"/>
          <p:nvPr/>
        </p:nvSpPr>
        <p:spPr>
          <a:xfrm>
            <a:off x="8252601" y="484092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0" name="Straight Connector 79">
            <a:extLst>
              <a:ext uri="{FF2B5EF4-FFF2-40B4-BE49-F238E27FC236}">
                <a16:creationId xmlns:a16="http://schemas.microsoft.com/office/drawing/2014/main" id="{DF914844-7045-2260-3569-695010452FA4}"/>
              </a:ext>
            </a:extLst>
          </p:cNvPr>
          <p:cNvCxnSpPr>
            <a:cxnSpLocks/>
          </p:cNvCxnSpPr>
          <p:nvPr/>
        </p:nvCxnSpPr>
        <p:spPr>
          <a:xfrm flipH="1">
            <a:off x="8543205" y="572456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F4C9996-73C2-09DA-9304-BCEB1FEFAE22}"/>
              </a:ext>
            </a:extLst>
          </p:cNvPr>
          <p:cNvSpPr txBox="1"/>
          <p:nvPr/>
        </p:nvSpPr>
        <p:spPr>
          <a:xfrm>
            <a:off x="5639084" y="549889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2" name="TextBox 81">
            <a:extLst>
              <a:ext uri="{FF2B5EF4-FFF2-40B4-BE49-F238E27FC236}">
                <a16:creationId xmlns:a16="http://schemas.microsoft.com/office/drawing/2014/main" id="{20215C10-170E-B613-30F8-9B2A67CAD395}"/>
              </a:ext>
            </a:extLst>
          </p:cNvPr>
          <p:cNvSpPr txBox="1"/>
          <p:nvPr/>
        </p:nvSpPr>
        <p:spPr>
          <a:xfrm>
            <a:off x="9225508" y="5439804"/>
            <a:ext cx="614231" cy="461665"/>
          </a:xfrm>
          <a:prstGeom prst="rect">
            <a:avLst/>
          </a:prstGeom>
          <a:noFill/>
        </p:spPr>
        <p:txBody>
          <a:bodyPr wrap="square" rtlCol="0">
            <a:spAutoFit/>
          </a:bodyPr>
          <a:lstStyle/>
          <a:p>
            <a:r>
              <a:rPr lang="en-GB" sz="2400" b="1" dirty="0">
                <a:latin typeface="Century Gothic" panose="020B0502020202020204" pitchFamily="34" charset="0"/>
              </a:rPr>
              <a:t>+</a:t>
            </a:r>
            <a:endParaRPr lang="en-GB" sz="2400" dirty="0">
              <a:latin typeface="Century Gothic" panose="020B0502020202020204" pitchFamily="34" charset="0"/>
            </a:endParaRPr>
          </a:p>
        </p:txBody>
      </p:sp>
      <p:sp>
        <p:nvSpPr>
          <p:cNvPr id="83" name="TextBox 82">
            <a:extLst>
              <a:ext uri="{FF2B5EF4-FFF2-40B4-BE49-F238E27FC236}">
                <a16:creationId xmlns:a16="http://schemas.microsoft.com/office/drawing/2014/main" id="{26250BE3-16E4-1FAC-728E-26060E0C5512}"/>
              </a:ext>
            </a:extLst>
          </p:cNvPr>
          <p:cNvSpPr txBox="1"/>
          <p:nvPr/>
        </p:nvSpPr>
        <p:spPr>
          <a:xfrm>
            <a:off x="2811457" y="4094709"/>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6</a:t>
            </a:r>
            <a:r>
              <a:rPr lang="en-GB" sz="2400" b="1" dirty="0">
                <a:latin typeface="Century Gothic" panose="020B0502020202020204" pitchFamily="34" charset="0"/>
              </a:rPr>
              <a:t>H</a:t>
            </a:r>
            <a:r>
              <a:rPr lang="en-GB" sz="2400" b="1" baseline="-25000" dirty="0">
                <a:latin typeface="Century Gothic" panose="020B0502020202020204" pitchFamily="34" charset="0"/>
              </a:rPr>
              <a:t>14</a:t>
            </a:r>
            <a:endParaRPr lang="en-GB" sz="2400" baseline="-25000" dirty="0">
              <a:latin typeface="Century Gothic" panose="020B0502020202020204" pitchFamily="34" charset="0"/>
            </a:endParaRPr>
          </a:p>
        </p:txBody>
      </p:sp>
      <p:sp>
        <p:nvSpPr>
          <p:cNvPr id="84" name="TextBox 83">
            <a:extLst>
              <a:ext uri="{FF2B5EF4-FFF2-40B4-BE49-F238E27FC236}">
                <a16:creationId xmlns:a16="http://schemas.microsoft.com/office/drawing/2014/main" id="{EECD90A2-06DF-3E2E-54FE-AD85AE70B07F}"/>
              </a:ext>
            </a:extLst>
          </p:cNvPr>
          <p:cNvSpPr txBox="1"/>
          <p:nvPr/>
        </p:nvSpPr>
        <p:spPr>
          <a:xfrm>
            <a:off x="5567909" y="4127840"/>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4</a:t>
            </a:r>
            <a:r>
              <a:rPr lang="en-GB" sz="2400" b="1" dirty="0">
                <a:latin typeface="Century Gothic" panose="020B0502020202020204" pitchFamily="34" charset="0"/>
              </a:rPr>
              <a:t>H</a:t>
            </a:r>
            <a:r>
              <a:rPr lang="en-GB" sz="2400" b="1" baseline="-25000" dirty="0">
                <a:latin typeface="Century Gothic" panose="020B0502020202020204" pitchFamily="34" charset="0"/>
              </a:rPr>
              <a:t>10</a:t>
            </a:r>
            <a:endParaRPr lang="en-GB" sz="2400" baseline="-25000" dirty="0">
              <a:latin typeface="Century Gothic" panose="020B0502020202020204" pitchFamily="34" charset="0"/>
            </a:endParaRPr>
          </a:p>
        </p:txBody>
      </p:sp>
      <p:sp>
        <p:nvSpPr>
          <p:cNvPr id="86" name="TextBox 85">
            <a:extLst>
              <a:ext uri="{FF2B5EF4-FFF2-40B4-BE49-F238E27FC236}">
                <a16:creationId xmlns:a16="http://schemas.microsoft.com/office/drawing/2014/main" id="{FA275B71-3FA2-6599-A530-FA97779D2046}"/>
              </a:ext>
            </a:extLst>
          </p:cNvPr>
          <p:cNvSpPr txBox="1"/>
          <p:nvPr/>
        </p:nvSpPr>
        <p:spPr>
          <a:xfrm>
            <a:off x="9536936" y="4121214"/>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4</a:t>
            </a:r>
            <a:endParaRPr lang="en-GB" sz="2400" baseline="-25000" dirty="0">
              <a:latin typeface="Century Gothic" panose="020B0502020202020204" pitchFamily="34" charset="0"/>
            </a:endParaRPr>
          </a:p>
        </p:txBody>
      </p:sp>
      <p:cxnSp>
        <p:nvCxnSpPr>
          <p:cNvPr id="87" name="Straight Connector 86">
            <a:extLst>
              <a:ext uri="{FF2B5EF4-FFF2-40B4-BE49-F238E27FC236}">
                <a16:creationId xmlns:a16="http://schemas.microsoft.com/office/drawing/2014/main" id="{6F7B4972-409B-DB47-E051-AD0F944D52D0}"/>
              </a:ext>
            </a:extLst>
          </p:cNvPr>
          <p:cNvCxnSpPr/>
          <p:nvPr/>
        </p:nvCxnSpPr>
        <p:spPr>
          <a:xfrm>
            <a:off x="9856116" y="528723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3C9377-EE13-D2CB-A7C7-849598DD3718}"/>
              </a:ext>
            </a:extLst>
          </p:cNvPr>
          <p:cNvCxnSpPr/>
          <p:nvPr/>
        </p:nvCxnSpPr>
        <p:spPr>
          <a:xfrm>
            <a:off x="9879782" y="59294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BA61065-3EFA-05E0-51C6-211CE7613DCA}"/>
              </a:ext>
            </a:extLst>
          </p:cNvPr>
          <p:cNvSpPr txBox="1"/>
          <p:nvPr/>
        </p:nvSpPr>
        <p:spPr>
          <a:xfrm>
            <a:off x="9672953" y="614720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0" name="TextBox 89">
            <a:extLst>
              <a:ext uri="{FF2B5EF4-FFF2-40B4-BE49-F238E27FC236}">
                <a16:creationId xmlns:a16="http://schemas.microsoft.com/office/drawing/2014/main" id="{7AF2DE04-A879-B8ED-28FE-3686D6659AE6}"/>
              </a:ext>
            </a:extLst>
          </p:cNvPr>
          <p:cNvSpPr txBox="1"/>
          <p:nvPr/>
        </p:nvSpPr>
        <p:spPr>
          <a:xfrm>
            <a:off x="9653073" y="549406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1" name="TextBox 90">
            <a:extLst>
              <a:ext uri="{FF2B5EF4-FFF2-40B4-BE49-F238E27FC236}">
                <a16:creationId xmlns:a16="http://schemas.microsoft.com/office/drawing/2014/main" id="{5DEA54B3-7235-7E86-C60C-AB9796C03002}"/>
              </a:ext>
            </a:extLst>
          </p:cNvPr>
          <p:cNvSpPr txBox="1"/>
          <p:nvPr/>
        </p:nvSpPr>
        <p:spPr>
          <a:xfrm>
            <a:off x="9703714" y="484092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2" name="Straight Connector 91">
            <a:extLst>
              <a:ext uri="{FF2B5EF4-FFF2-40B4-BE49-F238E27FC236}">
                <a16:creationId xmlns:a16="http://schemas.microsoft.com/office/drawing/2014/main" id="{8AC38126-B2E2-5DEA-C5B0-7656BE84E28D}"/>
              </a:ext>
            </a:extLst>
          </p:cNvPr>
          <p:cNvCxnSpPr>
            <a:cxnSpLocks/>
          </p:cNvCxnSpPr>
          <p:nvPr/>
        </p:nvCxnSpPr>
        <p:spPr>
          <a:xfrm flipH="1">
            <a:off x="10053950" y="570468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8ED377E-32A3-2B0D-B644-079BFD1C39A7}"/>
              </a:ext>
            </a:extLst>
          </p:cNvPr>
          <p:cNvCxnSpPr/>
          <p:nvPr/>
        </p:nvCxnSpPr>
        <p:spPr>
          <a:xfrm>
            <a:off x="10525351" y="528061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E2D5443-8B3E-81D3-648C-52FB852FDC98}"/>
              </a:ext>
            </a:extLst>
          </p:cNvPr>
          <p:cNvCxnSpPr/>
          <p:nvPr/>
        </p:nvCxnSpPr>
        <p:spPr>
          <a:xfrm>
            <a:off x="10549017" y="592286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D363AF0-A5DF-A0E7-54BA-6CE202091625}"/>
              </a:ext>
            </a:extLst>
          </p:cNvPr>
          <p:cNvSpPr txBox="1"/>
          <p:nvPr/>
        </p:nvSpPr>
        <p:spPr>
          <a:xfrm>
            <a:off x="10342188" y="614058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6" name="TextBox 95">
            <a:extLst>
              <a:ext uri="{FF2B5EF4-FFF2-40B4-BE49-F238E27FC236}">
                <a16:creationId xmlns:a16="http://schemas.microsoft.com/office/drawing/2014/main" id="{8BB674CC-23C7-1E2E-A270-2DF236D2AE96}"/>
              </a:ext>
            </a:extLst>
          </p:cNvPr>
          <p:cNvSpPr txBox="1"/>
          <p:nvPr/>
        </p:nvSpPr>
        <p:spPr>
          <a:xfrm>
            <a:off x="10302429" y="5487440"/>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7" name="TextBox 96">
            <a:extLst>
              <a:ext uri="{FF2B5EF4-FFF2-40B4-BE49-F238E27FC236}">
                <a16:creationId xmlns:a16="http://schemas.microsoft.com/office/drawing/2014/main" id="{E9238926-402E-7368-4F58-53F7204CCB4E}"/>
              </a:ext>
            </a:extLst>
          </p:cNvPr>
          <p:cNvSpPr txBox="1"/>
          <p:nvPr/>
        </p:nvSpPr>
        <p:spPr>
          <a:xfrm>
            <a:off x="10372949" y="483429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8" name="Straight Connector 97">
            <a:extLst>
              <a:ext uri="{FF2B5EF4-FFF2-40B4-BE49-F238E27FC236}">
                <a16:creationId xmlns:a16="http://schemas.microsoft.com/office/drawing/2014/main" id="{D30D303F-96A0-C65F-287B-E85D06FA8094}"/>
              </a:ext>
            </a:extLst>
          </p:cNvPr>
          <p:cNvCxnSpPr>
            <a:cxnSpLocks/>
          </p:cNvCxnSpPr>
          <p:nvPr/>
        </p:nvCxnSpPr>
        <p:spPr>
          <a:xfrm flipH="1">
            <a:off x="10047327" y="577756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63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3"/>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8"/>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5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51"/>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5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5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5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58"/>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3"/>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6"/>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67"/>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68"/>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6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70"/>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1"/>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2"/>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7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5"/>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6"/>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7"/>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78"/>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8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81"/>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82"/>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83"/>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84"/>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8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87"/>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88"/>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89"/>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90"/>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91"/>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92"/>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93"/>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94"/>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95"/>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96"/>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97"/>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9" grpId="0"/>
      <p:bldP spid="10" grpId="0"/>
      <p:bldP spid="11" grpId="0"/>
      <p:bldP spid="16" grpId="0"/>
      <p:bldP spid="17" grpId="0"/>
      <p:bldP spid="18" grpId="0"/>
      <p:bldP spid="20" grpId="0"/>
      <p:bldP spid="21" grpId="0"/>
      <p:bldP spid="22" grpId="0"/>
      <p:bldP spid="25" grpId="0"/>
      <p:bldP spid="27" grpId="0"/>
      <p:bldP spid="28" grpId="0"/>
      <p:bldP spid="32" grpId="0"/>
      <p:bldP spid="35" grpId="0"/>
      <p:bldP spid="36" grpId="0"/>
      <p:bldP spid="37" grpId="0"/>
      <p:bldP spid="40" grpId="0"/>
      <p:bldP spid="42" grpId="0"/>
      <p:bldP spid="43" grpId="0"/>
      <p:bldP spid="46" grpId="0"/>
      <p:bldP spid="49" grpId="0"/>
      <p:bldP spid="50" grpId="0"/>
      <p:bldP spid="51" grpId="0"/>
      <p:bldP spid="54" grpId="0"/>
      <p:bldP spid="57" grpId="0"/>
      <p:bldP spid="59" grpId="0"/>
      <p:bldP spid="60" grpId="0"/>
      <p:bldP spid="64" grpId="0"/>
      <p:bldP spid="65" grpId="0"/>
      <p:bldP spid="66" grpId="0"/>
      <p:bldP spid="69" grpId="0"/>
      <p:bldP spid="71" grpId="0"/>
      <p:bldP spid="72" grpId="0"/>
      <p:bldP spid="74" grpId="0"/>
      <p:bldP spid="77" grpId="0"/>
      <p:bldP spid="78" grpId="0"/>
      <p:bldP spid="79" grpId="0"/>
      <p:bldP spid="81" grpId="0"/>
      <p:bldP spid="82" grpId="0"/>
      <p:bldP spid="83" grpId="0"/>
      <p:bldP spid="84" grpId="0"/>
      <p:bldP spid="86" grpId="0"/>
      <p:bldP spid="89" grpId="0"/>
      <p:bldP spid="90" grpId="0"/>
      <p:bldP spid="91" grpId="0"/>
      <p:bldP spid="95" grpId="0"/>
      <p:bldP spid="96" grpId="0"/>
      <p:bldP spid="9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E1115-13BD-C0C5-5963-ABED038AFA1D}"/>
              </a:ext>
            </a:extLst>
          </p:cNvPr>
          <p:cNvSpPr>
            <a:spLocks noGrp="1"/>
          </p:cNvSpPr>
          <p:nvPr>
            <p:ph type="title"/>
          </p:nvPr>
        </p:nvSpPr>
        <p:spPr/>
        <p:txBody>
          <a:bodyPr/>
          <a:lstStyle/>
          <a:p>
            <a:r>
              <a:rPr lang="en-GB" dirty="0">
                <a:latin typeface="Century Gothic" panose="020B0502020202020204" pitchFamily="34" charset="0"/>
              </a:rPr>
              <a:t>Testing for Alkenes</a:t>
            </a:r>
          </a:p>
        </p:txBody>
      </p:sp>
      <p:cxnSp>
        <p:nvCxnSpPr>
          <p:cNvPr id="3" name="Straight Connector 2">
            <a:extLst>
              <a:ext uri="{FF2B5EF4-FFF2-40B4-BE49-F238E27FC236}">
                <a16:creationId xmlns:a16="http://schemas.microsoft.com/office/drawing/2014/main" id="{D08203E3-F642-878B-5CC5-CA7455C371C3}"/>
              </a:ext>
            </a:extLst>
          </p:cNvPr>
          <p:cNvCxnSpPr/>
          <p:nvPr/>
        </p:nvCxnSpPr>
        <p:spPr>
          <a:xfrm>
            <a:off x="8842324" y="97365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4BBAD666-ACF0-9B3C-D6E9-D4AFEE490339}"/>
              </a:ext>
            </a:extLst>
          </p:cNvPr>
          <p:cNvCxnSpPr/>
          <p:nvPr/>
        </p:nvCxnSpPr>
        <p:spPr>
          <a:xfrm>
            <a:off x="8865990" y="161591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5E59723-E791-628E-9F9B-306B32F2C049}"/>
              </a:ext>
            </a:extLst>
          </p:cNvPr>
          <p:cNvSpPr txBox="1"/>
          <p:nvPr/>
        </p:nvSpPr>
        <p:spPr>
          <a:xfrm>
            <a:off x="8659161" y="183362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 name="TextBox 5">
            <a:extLst>
              <a:ext uri="{FF2B5EF4-FFF2-40B4-BE49-F238E27FC236}">
                <a16:creationId xmlns:a16="http://schemas.microsoft.com/office/drawing/2014/main" id="{5504E5A8-C0CF-6E4E-0CE0-21F3F10E0669}"/>
              </a:ext>
            </a:extLst>
          </p:cNvPr>
          <p:cNvSpPr txBox="1"/>
          <p:nvPr/>
        </p:nvSpPr>
        <p:spPr>
          <a:xfrm>
            <a:off x="8639281" y="118048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7" name="TextBox 6">
            <a:extLst>
              <a:ext uri="{FF2B5EF4-FFF2-40B4-BE49-F238E27FC236}">
                <a16:creationId xmlns:a16="http://schemas.microsoft.com/office/drawing/2014/main" id="{B79CCA4A-AD64-0FD5-764E-2704CD1254BD}"/>
              </a:ext>
            </a:extLst>
          </p:cNvPr>
          <p:cNvSpPr txBox="1"/>
          <p:nvPr/>
        </p:nvSpPr>
        <p:spPr>
          <a:xfrm>
            <a:off x="8689922" y="52734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 name="Straight Connector 7">
            <a:extLst>
              <a:ext uri="{FF2B5EF4-FFF2-40B4-BE49-F238E27FC236}">
                <a16:creationId xmlns:a16="http://schemas.microsoft.com/office/drawing/2014/main" id="{4FFA7B28-14D8-8047-C16B-0BA410F8B688}"/>
              </a:ext>
            </a:extLst>
          </p:cNvPr>
          <p:cNvCxnSpPr>
            <a:cxnSpLocks/>
          </p:cNvCxnSpPr>
          <p:nvPr/>
        </p:nvCxnSpPr>
        <p:spPr>
          <a:xfrm flipH="1">
            <a:off x="9040158" y="139109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A9E2667-DE41-BFC7-03A7-BB63C68E16DE}"/>
              </a:ext>
            </a:extLst>
          </p:cNvPr>
          <p:cNvCxnSpPr/>
          <p:nvPr/>
        </p:nvCxnSpPr>
        <p:spPr>
          <a:xfrm>
            <a:off x="9511559" y="96702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1437F0-C803-46CA-BC61-5781E70BB095}"/>
              </a:ext>
            </a:extLst>
          </p:cNvPr>
          <p:cNvCxnSpPr/>
          <p:nvPr/>
        </p:nvCxnSpPr>
        <p:spPr>
          <a:xfrm>
            <a:off x="9535225" y="160928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26B1C7-23D2-5AD6-5BC6-AE32C950F8A7}"/>
              </a:ext>
            </a:extLst>
          </p:cNvPr>
          <p:cNvSpPr txBox="1"/>
          <p:nvPr/>
        </p:nvSpPr>
        <p:spPr>
          <a:xfrm>
            <a:off x="9328396" y="18270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 name="TextBox 11">
            <a:extLst>
              <a:ext uri="{FF2B5EF4-FFF2-40B4-BE49-F238E27FC236}">
                <a16:creationId xmlns:a16="http://schemas.microsoft.com/office/drawing/2014/main" id="{C759182A-BC3C-E888-F3A7-BFC577162361}"/>
              </a:ext>
            </a:extLst>
          </p:cNvPr>
          <p:cNvSpPr txBox="1"/>
          <p:nvPr/>
        </p:nvSpPr>
        <p:spPr>
          <a:xfrm>
            <a:off x="9288637" y="117385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 name="TextBox 12">
            <a:extLst>
              <a:ext uri="{FF2B5EF4-FFF2-40B4-BE49-F238E27FC236}">
                <a16:creationId xmlns:a16="http://schemas.microsoft.com/office/drawing/2014/main" id="{23E6AB9B-E3ED-451A-5135-DCEC71529B9C}"/>
              </a:ext>
            </a:extLst>
          </p:cNvPr>
          <p:cNvSpPr txBox="1"/>
          <p:nvPr/>
        </p:nvSpPr>
        <p:spPr>
          <a:xfrm>
            <a:off x="9359157" y="52071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 name="Straight Connector 13">
            <a:extLst>
              <a:ext uri="{FF2B5EF4-FFF2-40B4-BE49-F238E27FC236}">
                <a16:creationId xmlns:a16="http://schemas.microsoft.com/office/drawing/2014/main" id="{351B6A5A-5DB7-B98F-4972-BCCA0CEB2E1D}"/>
              </a:ext>
            </a:extLst>
          </p:cNvPr>
          <p:cNvCxnSpPr>
            <a:cxnSpLocks/>
          </p:cNvCxnSpPr>
          <p:nvPr/>
        </p:nvCxnSpPr>
        <p:spPr>
          <a:xfrm flipH="1">
            <a:off x="9033535" y="146398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96CF1FB-F833-A565-B076-86B140508789}"/>
              </a:ext>
            </a:extLst>
          </p:cNvPr>
          <p:cNvCxnSpPr/>
          <p:nvPr/>
        </p:nvCxnSpPr>
        <p:spPr>
          <a:xfrm>
            <a:off x="5158219" y="96702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82F6D58-602F-8BBA-7CF2-7000FCA6F207}"/>
              </a:ext>
            </a:extLst>
          </p:cNvPr>
          <p:cNvCxnSpPr/>
          <p:nvPr/>
        </p:nvCxnSpPr>
        <p:spPr>
          <a:xfrm>
            <a:off x="5181885" y="160928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1949D06-35E6-0BFD-32C3-586776117E19}"/>
              </a:ext>
            </a:extLst>
          </p:cNvPr>
          <p:cNvSpPr txBox="1"/>
          <p:nvPr/>
        </p:nvSpPr>
        <p:spPr>
          <a:xfrm>
            <a:off x="4975056" y="18270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8" name="TextBox 17">
            <a:extLst>
              <a:ext uri="{FF2B5EF4-FFF2-40B4-BE49-F238E27FC236}">
                <a16:creationId xmlns:a16="http://schemas.microsoft.com/office/drawing/2014/main" id="{EEC6EAA3-3B4A-354B-D8DC-3FA1ECEC71A7}"/>
              </a:ext>
            </a:extLst>
          </p:cNvPr>
          <p:cNvSpPr txBox="1"/>
          <p:nvPr/>
        </p:nvSpPr>
        <p:spPr>
          <a:xfrm>
            <a:off x="4955176" y="117385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9" name="TextBox 18">
            <a:extLst>
              <a:ext uri="{FF2B5EF4-FFF2-40B4-BE49-F238E27FC236}">
                <a16:creationId xmlns:a16="http://schemas.microsoft.com/office/drawing/2014/main" id="{0FF8F616-0796-59D0-8201-7365E36FEFDF}"/>
              </a:ext>
            </a:extLst>
          </p:cNvPr>
          <p:cNvSpPr txBox="1"/>
          <p:nvPr/>
        </p:nvSpPr>
        <p:spPr>
          <a:xfrm>
            <a:off x="5005817" y="52071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0" name="Straight Connector 19">
            <a:extLst>
              <a:ext uri="{FF2B5EF4-FFF2-40B4-BE49-F238E27FC236}">
                <a16:creationId xmlns:a16="http://schemas.microsoft.com/office/drawing/2014/main" id="{01CF6F8D-2036-4543-CD32-494323505D58}"/>
              </a:ext>
            </a:extLst>
          </p:cNvPr>
          <p:cNvCxnSpPr>
            <a:cxnSpLocks/>
          </p:cNvCxnSpPr>
          <p:nvPr/>
        </p:nvCxnSpPr>
        <p:spPr>
          <a:xfrm flipH="1">
            <a:off x="5356053" y="142422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967E0E-B4BA-47C7-34D1-0FECDFD1F088}"/>
              </a:ext>
            </a:extLst>
          </p:cNvPr>
          <p:cNvCxnSpPr/>
          <p:nvPr/>
        </p:nvCxnSpPr>
        <p:spPr>
          <a:xfrm>
            <a:off x="5827454" y="9604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92D854A-CECA-8F19-2F3C-E6205F130E3F}"/>
              </a:ext>
            </a:extLst>
          </p:cNvPr>
          <p:cNvCxnSpPr/>
          <p:nvPr/>
        </p:nvCxnSpPr>
        <p:spPr>
          <a:xfrm>
            <a:off x="5851120" y="160266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D96BA33-3DA6-6E64-AAC6-EFF71B68CEC3}"/>
              </a:ext>
            </a:extLst>
          </p:cNvPr>
          <p:cNvSpPr txBox="1"/>
          <p:nvPr/>
        </p:nvSpPr>
        <p:spPr>
          <a:xfrm>
            <a:off x="5644291" y="182037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4" name="TextBox 23">
            <a:extLst>
              <a:ext uri="{FF2B5EF4-FFF2-40B4-BE49-F238E27FC236}">
                <a16:creationId xmlns:a16="http://schemas.microsoft.com/office/drawing/2014/main" id="{C144B382-6207-4397-E4D2-FF2C7A3D84DC}"/>
              </a:ext>
            </a:extLst>
          </p:cNvPr>
          <p:cNvSpPr txBox="1"/>
          <p:nvPr/>
        </p:nvSpPr>
        <p:spPr>
          <a:xfrm>
            <a:off x="5604532" y="116723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5" name="TextBox 24">
            <a:extLst>
              <a:ext uri="{FF2B5EF4-FFF2-40B4-BE49-F238E27FC236}">
                <a16:creationId xmlns:a16="http://schemas.microsoft.com/office/drawing/2014/main" id="{F7D97BBA-6652-9016-FCA5-5045EF8CEF79}"/>
              </a:ext>
            </a:extLst>
          </p:cNvPr>
          <p:cNvSpPr txBox="1"/>
          <p:nvPr/>
        </p:nvSpPr>
        <p:spPr>
          <a:xfrm>
            <a:off x="5675052" y="51408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6" name="Straight Connector 25">
            <a:extLst>
              <a:ext uri="{FF2B5EF4-FFF2-40B4-BE49-F238E27FC236}">
                <a16:creationId xmlns:a16="http://schemas.microsoft.com/office/drawing/2014/main" id="{FA3A30BC-EF84-A78F-8640-5E211E1EB0B5}"/>
              </a:ext>
            </a:extLst>
          </p:cNvPr>
          <p:cNvCxnSpPr>
            <a:cxnSpLocks/>
          </p:cNvCxnSpPr>
          <p:nvPr/>
        </p:nvCxnSpPr>
        <p:spPr>
          <a:xfrm flipH="1">
            <a:off x="4633812" y="139772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AA5A8B2-5654-7D69-F726-3B48D018DEC0}"/>
              </a:ext>
            </a:extLst>
          </p:cNvPr>
          <p:cNvCxnSpPr>
            <a:cxnSpLocks/>
          </p:cNvCxnSpPr>
          <p:nvPr/>
        </p:nvCxnSpPr>
        <p:spPr>
          <a:xfrm flipH="1">
            <a:off x="5959030" y="141097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707F3BD-4244-C412-F907-787E97B38D09}"/>
              </a:ext>
            </a:extLst>
          </p:cNvPr>
          <p:cNvSpPr txBox="1"/>
          <p:nvPr/>
        </p:nvSpPr>
        <p:spPr>
          <a:xfrm>
            <a:off x="6214135" y="117764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9" name="TextBox 28">
            <a:extLst>
              <a:ext uri="{FF2B5EF4-FFF2-40B4-BE49-F238E27FC236}">
                <a16:creationId xmlns:a16="http://schemas.microsoft.com/office/drawing/2014/main" id="{CE992B10-52CF-AABF-4301-00FDC5D60E48}"/>
              </a:ext>
            </a:extLst>
          </p:cNvPr>
          <p:cNvSpPr txBox="1"/>
          <p:nvPr/>
        </p:nvSpPr>
        <p:spPr>
          <a:xfrm>
            <a:off x="4325699" y="117764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0" name="TextBox 29">
            <a:extLst>
              <a:ext uri="{FF2B5EF4-FFF2-40B4-BE49-F238E27FC236}">
                <a16:creationId xmlns:a16="http://schemas.microsoft.com/office/drawing/2014/main" id="{1623AF00-A2D6-8BE1-E8B0-CB86E251F2F2}"/>
              </a:ext>
            </a:extLst>
          </p:cNvPr>
          <p:cNvSpPr txBox="1"/>
          <p:nvPr/>
        </p:nvSpPr>
        <p:spPr>
          <a:xfrm>
            <a:off x="4925178" y="2451439"/>
            <a:ext cx="1555134" cy="461665"/>
          </a:xfrm>
          <a:prstGeom prst="rect">
            <a:avLst/>
          </a:prstGeom>
          <a:noFill/>
        </p:spPr>
        <p:txBody>
          <a:bodyPr wrap="square" rtlCol="0">
            <a:spAutoFit/>
          </a:bodyPr>
          <a:lstStyle/>
          <a:p>
            <a:r>
              <a:rPr lang="en-GB" sz="2400" b="1" dirty="0">
                <a:latin typeface="Century Gothic" panose="020B0502020202020204" pitchFamily="34" charset="0"/>
              </a:rPr>
              <a:t>Alk</a:t>
            </a:r>
            <a:r>
              <a:rPr lang="en-GB" sz="2400" b="1" u="sng" dirty="0">
                <a:latin typeface="Century Gothic" panose="020B0502020202020204" pitchFamily="34" charset="0"/>
              </a:rPr>
              <a:t>ane</a:t>
            </a:r>
            <a:endParaRPr lang="en-GB" sz="2400" u="sng" dirty="0">
              <a:latin typeface="Century Gothic" panose="020B0502020202020204" pitchFamily="34" charset="0"/>
            </a:endParaRPr>
          </a:p>
        </p:txBody>
      </p:sp>
      <p:sp>
        <p:nvSpPr>
          <p:cNvPr id="31" name="TextBox 30">
            <a:extLst>
              <a:ext uri="{FF2B5EF4-FFF2-40B4-BE49-F238E27FC236}">
                <a16:creationId xmlns:a16="http://schemas.microsoft.com/office/drawing/2014/main" id="{9E950DA6-2306-8465-2112-72228775B148}"/>
              </a:ext>
            </a:extLst>
          </p:cNvPr>
          <p:cNvSpPr txBox="1"/>
          <p:nvPr/>
        </p:nvSpPr>
        <p:spPr>
          <a:xfrm>
            <a:off x="8615909" y="2424934"/>
            <a:ext cx="1555134" cy="461665"/>
          </a:xfrm>
          <a:prstGeom prst="rect">
            <a:avLst/>
          </a:prstGeom>
          <a:noFill/>
        </p:spPr>
        <p:txBody>
          <a:bodyPr wrap="square" rtlCol="0">
            <a:spAutoFit/>
          </a:bodyPr>
          <a:lstStyle/>
          <a:p>
            <a:r>
              <a:rPr lang="en-GB" sz="2400" b="1" dirty="0">
                <a:latin typeface="Century Gothic" panose="020B0502020202020204" pitchFamily="34" charset="0"/>
              </a:rPr>
              <a:t>Alk</a:t>
            </a:r>
            <a:r>
              <a:rPr lang="en-GB" sz="2400" b="1" u="sng" dirty="0">
                <a:latin typeface="Century Gothic" panose="020B0502020202020204" pitchFamily="34" charset="0"/>
              </a:rPr>
              <a:t>ene</a:t>
            </a:r>
            <a:endParaRPr lang="en-GB" sz="2400" u="sng" dirty="0">
              <a:latin typeface="Century Gothic" panose="020B0502020202020204" pitchFamily="34" charset="0"/>
            </a:endParaRPr>
          </a:p>
        </p:txBody>
      </p:sp>
      <p:sp>
        <p:nvSpPr>
          <p:cNvPr id="32" name="TextBox 31">
            <a:extLst>
              <a:ext uri="{FF2B5EF4-FFF2-40B4-BE49-F238E27FC236}">
                <a16:creationId xmlns:a16="http://schemas.microsoft.com/office/drawing/2014/main" id="{147502E2-16A6-396D-4473-A33BA7F914C2}"/>
              </a:ext>
            </a:extLst>
          </p:cNvPr>
          <p:cNvSpPr txBox="1"/>
          <p:nvPr/>
        </p:nvSpPr>
        <p:spPr>
          <a:xfrm>
            <a:off x="4898673" y="3001405"/>
            <a:ext cx="1760543" cy="461665"/>
          </a:xfrm>
          <a:prstGeom prst="rect">
            <a:avLst/>
          </a:prstGeom>
          <a:noFill/>
        </p:spPr>
        <p:txBody>
          <a:bodyPr wrap="square" rtlCol="0">
            <a:spAutoFit/>
          </a:bodyPr>
          <a:lstStyle/>
          <a:p>
            <a:r>
              <a:rPr lang="en-GB" sz="2400" b="1" dirty="0">
                <a:latin typeface="Century Gothic" panose="020B0502020202020204" pitchFamily="34" charset="0"/>
              </a:rPr>
              <a:t>saturated</a:t>
            </a:r>
            <a:endParaRPr lang="en-GB" sz="2400" u="sng" dirty="0">
              <a:latin typeface="Century Gothic" panose="020B0502020202020204" pitchFamily="34" charset="0"/>
            </a:endParaRPr>
          </a:p>
        </p:txBody>
      </p:sp>
      <p:sp>
        <p:nvSpPr>
          <p:cNvPr id="33" name="TextBox 32">
            <a:extLst>
              <a:ext uri="{FF2B5EF4-FFF2-40B4-BE49-F238E27FC236}">
                <a16:creationId xmlns:a16="http://schemas.microsoft.com/office/drawing/2014/main" id="{7D4C5360-3B96-9A49-BE99-BC5C77086399}"/>
              </a:ext>
            </a:extLst>
          </p:cNvPr>
          <p:cNvSpPr txBox="1"/>
          <p:nvPr/>
        </p:nvSpPr>
        <p:spPr>
          <a:xfrm>
            <a:off x="8291230" y="2955023"/>
            <a:ext cx="1985831" cy="461665"/>
          </a:xfrm>
          <a:prstGeom prst="rect">
            <a:avLst/>
          </a:prstGeom>
          <a:noFill/>
        </p:spPr>
        <p:txBody>
          <a:bodyPr wrap="square" rtlCol="0">
            <a:spAutoFit/>
          </a:bodyPr>
          <a:lstStyle/>
          <a:p>
            <a:r>
              <a:rPr lang="en-GB" sz="2400" b="1" dirty="0">
                <a:latin typeface="Century Gothic" panose="020B0502020202020204" pitchFamily="34" charset="0"/>
              </a:rPr>
              <a:t>unsaturated</a:t>
            </a:r>
            <a:endParaRPr lang="en-GB" sz="2400" u="sng" dirty="0">
              <a:latin typeface="Century Gothic" panose="020B0502020202020204" pitchFamily="34" charset="0"/>
            </a:endParaRPr>
          </a:p>
        </p:txBody>
      </p:sp>
      <p:pic>
        <p:nvPicPr>
          <p:cNvPr id="2050" name="Picture 2">
            <a:extLst>
              <a:ext uri="{FF2B5EF4-FFF2-40B4-BE49-F238E27FC236}">
                <a16:creationId xmlns:a16="http://schemas.microsoft.com/office/drawing/2014/main" id="{A5834F36-21DA-E803-A0FA-E476EEDD39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447" y="4080842"/>
            <a:ext cx="3187700" cy="255270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7F0403E2-8E38-27AB-2A39-7846022FBA96}"/>
              </a:ext>
            </a:extLst>
          </p:cNvPr>
          <p:cNvSpPr txBox="1"/>
          <p:nvPr/>
        </p:nvSpPr>
        <p:spPr>
          <a:xfrm>
            <a:off x="273664" y="3604380"/>
            <a:ext cx="3145397" cy="461665"/>
          </a:xfrm>
          <a:prstGeom prst="rect">
            <a:avLst/>
          </a:prstGeom>
          <a:noFill/>
        </p:spPr>
        <p:txBody>
          <a:bodyPr wrap="square" rtlCol="0">
            <a:spAutoFit/>
          </a:bodyPr>
          <a:lstStyle/>
          <a:p>
            <a:r>
              <a:rPr lang="en-GB" sz="2400" b="1" dirty="0">
                <a:latin typeface="Century Gothic" panose="020B0502020202020204" pitchFamily="34" charset="0"/>
              </a:rPr>
              <a:t>Add bromine water</a:t>
            </a:r>
            <a:endParaRPr lang="en-GB" sz="2400" u="sng" dirty="0">
              <a:latin typeface="Century Gothic" panose="020B0502020202020204" pitchFamily="34" charset="0"/>
            </a:endParaRPr>
          </a:p>
        </p:txBody>
      </p:sp>
      <p:pic>
        <p:nvPicPr>
          <p:cNvPr id="35" name="Picture 2">
            <a:extLst>
              <a:ext uri="{FF2B5EF4-FFF2-40B4-BE49-F238E27FC236}">
                <a16:creationId xmlns:a16="http://schemas.microsoft.com/office/drawing/2014/main" id="{BE050131-5BF3-F23B-028C-AEFE86DDA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7352" y="4054337"/>
            <a:ext cx="3187700" cy="25527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BEC604A-0B9E-3717-61CF-E58E9120960C}"/>
              </a:ext>
            </a:extLst>
          </p:cNvPr>
          <p:cNvSpPr txBox="1"/>
          <p:nvPr/>
        </p:nvSpPr>
        <p:spPr>
          <a:xfrm>
            <a:off x="4520985" y="3597755"/>
            <a:ext cx="3145397" cy="461665"/>
          </a:xfrm>
          <a:prstGeom prst="rect">
            <a:avLst/>
          </a:prstGeom>
          <a:noFill/>
        </p:spPr>
        <p:txBody>
          <a:bodyPr wrap="square" rtlCol="0">
            <a:spAutoFit/>
          </a:bodyPr>
          <a:lstStyle/>
          <a:p>
            <a:r>
              <a:rPr lang="en-GB" sz="2400" b="1" dirty="0">
                <a:latin typeface="Century Gothic" panose="020B0502020202020204" pitchFamily="34" charset="0"/>
              </a:rPr>
              <a:t>Stays orange</a:t>
            </a:r>
            <a:endParaRPr lang="en-GB" sz="2400" u="sng" dirty="0">
              <a:latin typeface="Century Gothic" panose="020B0502020202020204" pitchFamily="34" charset="0"/>
            </a:endParaRPr>
          </a:p>
        </p:txBody>
      </p:sp>
      <p:sp>
        <p:nvSpPr>
          <p:cNvPr id="37" name="TextBox 36">
            <a:extLst>
              <a:ext uri="{FF2B5EF4-FFF2-40B4-BE49-F238E27FC236}">
                <a16:creationId xmlns:a16="http://schemas.microsoft.com/office/drawing/2014/main" id="{9721E2F1-D30C-C909-C0DE-2829757F4623}"/>
              </a:ext>
            </a:extLst>
          </p:cNvPr>
          <p:cNvSpPr txBox="1"/>
          <p:nvPr/>
        </p:nvSpPr>
        <p:spPr>
          <a:xfrm>
            <a:off x="8152080" y="3630885"/>
            <a:ext cx="3145397" cy="461665"/>
          </a:xfrm>
          <a:prstGeom prst="rect">
            <a:avLst/>
          </a:prstGeom>
          <a:noFill/>
        </p:spPr>
        <p:txBody>
          <a:bodyPr wrap="square" rtlCol="0">
            <a:spAutoFit/>
          </a:bodyPr>
          <a:lstStyle/>
          <a:p>
            <a:r>
              <a:rPr lang="en-GB" sz="2400" b="1" dirty="0">
                <a:latin typeface="Century Gothic" panose="020B0502020202020204" pitchFamily="34" charset="0"/>
              </a:rPr>
              <a:t>Turns colourless</a:t>
            </a:r>
            <a:endParaRPr lang="en-GB" sz="2400" u="sng" dirty="0">
              <a:latin typeface="Century Gothic" panose="020B0502020202020204" pitchFamily="34" charset="0"/>
            </a:endParaRPr>
          </a:p>
        </p:txBody>
      </p:sp>
      <p:pic>
        <p:nvPicPr>
          <p:cNvPr id="1026" name="Picture 2">
            <a:extLst>
              <a:ext uri="{FF2B5EF4-FFF2-40B4-BE49-F238E27FC236}">
                <a16:creationId xmlns:a16="http://schemas.microsoft.com/office/drawing/2014/main" id="{DE5B22B6-626E-27CF-53A9-8CB17EC21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9584" y="4074281"/>
            <a:ext cx="1990847" cy="2643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10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5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12" grpId="0"/>
      <p:bldP spid="13" grpId="0"/>
      <p:bldP spid="17" grpId="0"/>
      <p:bldP spid="18" grpId="0"/>
      <p:bldP spid="19" grpId="0"/>
      <p:bldP spid="23" grpId="0"/>
      <p:bldP spid="24" grpId="0"/>
      <p:bldP spid="25" grpId="0"/>
      <p:bldP spid="28" grpId="0"/>
      <p:bldP spid="29" grpId="0"/>
      <p:bldP spid="30" grpId="0"/>
      <p:bldP spid="31" grpId="0"/>
      <p:bldP spid="32" grpId="0"/>
      <p:bldP spid="33" grpId="0"/>
      <p:bldP spid="34" grpId="0"/>
      <p:bldP spid="36" grpId="0"/>
      <p:bldP spid="37"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http://purl.org/dc/terms/"/>
    <ds:schemaRef ds:uri="http://schemas.microsoft.com/office/2006/metadata/properties"/>
    <ds:schemaRef ds:uri="9dd66dd2-dc2f-4e10-8286-f1da66314693"/>
    <ds:schemaRef ds:uri="http://www.w3.org/XML/1998/namespace"/>
    <ds:schemaRef ds:uri="http://schemas.microsoft.com/office/infopath/2007/PartnerControls"/>
    <ds:schemaRef ds:uri="http://schemas.microsoft.com/office/2006/documentManagement/types"/>
    <ds:schemaRef ds:uri="http://purl.org/dc/elements/1.1/"/>
    <ds:schemaRef ds:uri="http://schemas.openxmlformats.org/package/2006/metadata/core-properties"/>
    <ds:schemaRef ds:uri="e7f29ac3-c74a-46a7-9e80-ec6458dc319f"/>
    <ds:schemaRef ds:uri="http://purl.org/dc/dcmitype/"/>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70FE564-ECA8-4C8C-8610-662B67A18E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5742</TotalTime>
  <Words>5283</Words>
  <Application>Microsoft Macintosh PowerPoint</Application>
  <PresentationFormat>Widescreen</PresentationFormat>
  <Paragraphs>530</Paragraphs>
  <Slides>24</Slides>
  <Notes>21</Notes>
  <HiddenSlides>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Cambria Math</vt:lpstr>
      <vt:lpstr>Century Gothic</vt:lpstr>
      <vt:lpstr>Georgia</vt:lpstr>
      <vt:lpstr>ReithSans</vt:lpstr>
      <vt:lpstr>Wingdings</vt:lpstr>
      <vt:lpstr>B2.2.11 Feedback lesson</vt:lpstr>
      <vt:lpstr>Making this resource work for you</vt:lpstr>
      <vt:lpstr>PowerPoint Presentation</vt:lpstr>
      <vt:lpstr>PowerPoint Presentation</vt:lpstr>
      <vt:lpstr>PowerPoint Presentation</vt:lpstr>
      <vt:lpstr>C5.1.5</vt:lpstr>
      <vt:lpstr>PowerPoint Presentation</vt:lpstr>
      <vt:lpstr>This is the fix-it portion of the lesson</vt:lpstr>
      <vt:lpstr>Cracking</vt:lpstr>
      <vt:lpstr>Testing for Alkenes</vt:lpstr>
      <vt:lpstr>Conditions for Cracking</vt:lpstr>
      <vt:lpstr>Which statements do you agree with?</vt:lpstr>
      <vt:lpstr>Is this correct?</vt:lpstr>
      <vt:lpstr>Drill</vt:lpstr>
      <vt:lpstr>Drill answers</vt:lpstr>
      <vt:lpstr>I: Determining the products of cracking</vt:lpstr>
      <vt:lpstr>We: Determining the products of cracking</vt:lpstr>
      <vt:lpstr>You: Determining the products of cracking</vt:lpstr>
      <vt:lpstr>Worksheet</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711</cp:revision>
  <dcterms:created xsi:type="dcterms:W3CDTF">2019-03-21T11:24:14Z</dcterms:created>
  <dcterms:modified xsi:type="dcterms:W3CDTF">2024-08-15T11:51:10Z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